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y="6858000" cx="12192000"/>
  <p:notesSz cx="6858000" cy="9144000"/>
  <p:embeddedFontLst>
    <p:embeddedFont>
      <p:font typeface="Josefin Sans"/>
      <p:regular r:id="rId51"/>
      <p:bold r:id="rId52"/>
      <p:italic r:id="rId53"/>
      <p:boldItalic r:id="rId54"/>
    </p:embeddedFont>
    <p:embeddedFont>
      <p:font typeface="Josefin Sans SemiBold"/>
      <p:regular r:id="rId55"/>
      <p:bold r:id="rId56"/>
      <p:italic r:id="rId57"/>
      <p:boldItalic r:id="rId58"/>
    </p:embeddedFont>
    <p:embeddedFont>
      <p:font typeface="Josefin Sans Light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JosefinSansLight-boldItalic.fntdata"/><Relationship Id="rId61" Type="http://schemas.openxmlformats.org/officeDocument/2006/relationships/font" Target="fonts/JosefinSansLight-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JosefinSansLight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JosefinSans-regular.fntdata"/><Relationship Id="rId50" Type="http://schemas.openxmlformats.org/officeDocument/2006/relationships/slide" Target="slides/slide46.xml"/><Relationship Id="rId53" Type="http://schemas.openxmlformats.org/officeDocument/2006/relationships/font" Target="fonts/JosefinSans-italic.fntdata"/><Relationship Id="rId52" Type="http://schemas.openxmlformats.org/officeDocument/2006/relationships/font" Target="fonts/JosefinSans-bold.fntdata"/><Relationship Id="rId11" Type="http://schemas.openxmlformats.org/officeDocument/2006/relationships/slide" Target="slides/slide7.xml"/><Relationship Id="rId55" Type="http://schemas.openxmlformats.org/officeDocument/2006/relationships/font" Target="fonts/JosefinSansSemiBold-regular.fntdata"/><Relationship Id="rId10" Type="http://schemas.openxmlformats.org/officeDocument/2006/relationships/slide" Target="slides/slide6.xml"/><Relationship Id="rId54" Type="http://schemas.openxmlformats.org/officeDocument/2006/relationships/font" Target="fonts/JosefinSans-boldItalic.fntdata"/><Relationship Id="rId13" Type="http://schemas.openxmlformats.org/officeDocument/2006/relationships/slide" Target="slides/slide9.xml"/><Relationship Id="rId57" Type="http://schemas.openxmlformats.org/officeDocument/2006/relationships/font" Target="fonts/JosefinSansSemiBold-italic.fntdata"/><Relationship Id="rId12" Type="http://schemas.openxmlformats.org/officeDocument/2006/relationships/slide" Target="slides/slide8.xml"/><Relationship Id="rId56" Type="http://schemas.openxmlformats.org/officeDocument/2006/relationships/font" Target="fonts/JosefinSansSemiBold-bold.fntdata"/><Relationship Id="rId15" Type="http://schemas.openxmlformats.org/officeDocument/2006/relationships/slide" Target="slides/slide11.xml"/><Relationship Id="rId59" Type="http://schemas.openxmlformats.org/officeDocument/2006/relationships/font" Target="fonts/JosefinSansLight-regular.fntdata"/><Relationship Id="rId14" Type="http://schemas.openxmlformats.org/officeDocument/2006/relationships/slide" Target="slides/slide10.xml"/><Relationship Id="rId58" Type="http://schemas.openxmlformats.org/officeDocument/2006/relationships/font" Target="fonts/JosefinSansSemiBold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9b0c07c2b4_1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9b0c07c2b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9b0c07c2b4_1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9b0c07c2b4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b0c07c2b4_1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b0c07c2b4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b0c07c2b4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b0c07c2b4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b0c07c2b4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b0c07c2b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9b0c07c2b4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9b0c07c2b4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9b0c07c2b4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9b0c07c2b4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b0c07c2b4_1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b0c07c2b4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b0c07c2b4_1_1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9b0c07c2b4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b0c07c2b4_1_16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9b0c07c2b4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9965928da3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g29965928da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9b0c07c2b4_1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9b0c07c2b4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9b0c07c2b4_1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9b0c07c2b4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9b0c07c2b4_1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9b0c07c2b4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b0c07c2b4_1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9b0c07c2b4_1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9b0c07c2b4_1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9b0c07c2b4_1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9b0c07c2b4_1_1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9b0c07c2b4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b0c07c2b4_1_1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9b0c07c2b4_1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9b0c07c2b4_1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9b0c07c2b4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9b0c07c2b4_1_1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9b0c07c2b4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9b0c07c2b4_1_1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9b0c07c2b4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9b0c07c0a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9b0c07c0a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9b0c07c2b4_1_1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9b0c07c2b4_1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9b0c07c2b4_1_1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9b0c07c2b4_1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9b0c07c2b4_1_2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9b0c07c2b4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9b0c07c2b4_1_1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9b0c07c2b4_1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b0c07c2b4_1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9b0c07c2b4_1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b0c07c2b4_1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9b0c07c2b4_1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9b0c07c2b4_1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9b0c07c2b4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9b0c07c2b4_1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9b0c07c2b4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9b0c07c2b4_1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9b0c07c2b4_1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9b0c07c2b4_1_2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9b0c07c2b4_1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9b0c07c2b4_1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9b0c07c2b4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9b0c07c2b4_1_2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29b0c07c2b4_1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9b0c07c2b4_1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9b0c07c2b4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9b0c07c2b4_1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9b0c07c2b4_1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9b0c07c2b4_1_27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9b0c07c2b4_1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b0c07c2b4_1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29b0c07c2b4_1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9b0c07c2b4_1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9b0c07c2b4_1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9b0c07c2b4_1_2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9b0c07c2b4_1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9b0c07c0a1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9b0c07c0a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9b0c07c0a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9b0c07c0a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b0c07c0a1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b0c07c0a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b3c1a9a5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b3c1a9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9b0c07c2b4_1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9b0c07c2b4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en toevoegen">
  <p:cSld name="Afbeeldingen toevoegen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8193" y="5087387"/>
            <a:ext cx="1799176" cy="144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- startdia">
  <p:cSld name="Logo - startdia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85132" y="518291"/>
            <a:ext cx="6821736" cy="548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 1">
  <p:cSld name="Titel en tekst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68193" y="5087387"/>
            <a:ext cx="1799176" cy="144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88" y="620769"/>
            <a:ext cx="9229005" cy="568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 2">
  <p:cSld name="Titel en tekst 2">
    <p:bg>
      <p:bgPr>
        <a:solidFill>
          <a:srgbClr val="004974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0251" y="621146"/>
            <a:ext cx="9246875" cy="569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tekst 3">
  <p:cSld name="Titel en tekst 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1455" y="641067"/>
            <a:ext cx="9200112" cy="5668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9456007">
            <a:off x="9443259" y="622706"/>
            <a:ext cx="1521229" cy="1271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rgbClr val="0079AD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8101" y="644741"/>
            <a:ext cx="9194149" cy="566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704713">
            <a:off x="8758736" y="5326765"/>
            <a:ext cx="1313622" cy="1097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een afbeelding!" type="blank">
  <p:cSld name="BLANK">
    <p:bg>
      <p:bgPr>
        <a:solidFill>
          <a:srgbClr val="00497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81184" y="466700"/>
            <a:ext cx="9229632" cy="595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een afbeelding2">
  <p:cSld name="Quote - geen afbeelding2">
    <p:bg>
      <p:bgPr>
        <a:solidFill>
          <a:srgbClr val="004974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7096" y="401216"/>
            <a:ext cx="9377808" cy="605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geen afbeelding 3">
  <p:cSld name="Quote - geen afbeelding 3">
    <p:bg>
      <p:bgPr>
        <a:solidFill>
          <a:srgbClr val="004974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7096" y="401216"/>
            <a:ext cx="9377808" cy="60555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pjJIY4xbTM0" TargetMode="External"/><Relationship Id="rId4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youtube.com/watch?v=tRqLAXTVoZw" TargetMode="External"/><Relationship Id="rId4" Type="http://schemas.openxmlformats.org/officeDocument/2006/relationships/image" Target="../media/image18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6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gokhulp.be/gokken-zelftest" TargetMode="External"/><Relationship Id="rId4" Type="http://schemas.openxmlformats.org/officeDocument/2006/relationships/hyperlink" Target="http://www.gokhulp.be" TargetMode="External"/><Relationship Id="rId5" Type="http://schemas.openxmlformats.org/officeDocument/2006/relationships/hyperlink" Target="http://www.gamingcommission.be" TargetMode="External"/><Relationship Id="rId6" Type="http://schemas.openxmlformats.org/officeDocument/2006/relationships/hyperlink" Target="http://www.caw.be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450" y="5501975"/>
            <a:ext cx="604837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913025"/>
            <a:ext cx="1491748" cy="944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89" name="Google Shape;89;p20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3. Vanaf welke leeftijd mag je gokken in ons land?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16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18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C. 21 jaar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25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95" name="Google Shape;95;p21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4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. Waar kan je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Op het internet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In een casino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In de supermarkt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Overal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01" name="Google Shape;101;p22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4. Waar kan je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Op het internet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In een casino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In de supermarkt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      	D. Overal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07" name="Google Shape;107;p23"/>
          <p:cNvSpPr txBox="1"/>
          <p:nvPr/>
        </p:nvSpPr>
        <p:spPr>
          <a:xfrm>
            <a:off x="915750" y="12477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5. Gokken is enkel toegelaten op plaatsen die een vergunning hebben. Wie kent deze vergunning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toe aan casino’s, krantenwinkels, websites, ...?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Cofidis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De Kansspelcommissie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Stadhuis van je stad of gemeente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Het CAW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13" name="Google Shape;113;p24"/>
          <p:cNvSpPr txBox="1"/>
          <p:nvPr/>
        </p:nvSpPr>
        <p:spPr>
          <a:xfrm>
            <a:off x="915750" y="12477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5. Gokken is enkel toegelaten op plaatsen die een vergunning hebben. Wie kent deze vergunning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toe aan casino’s, krantenwinkels, websites, ...?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Cofidis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B. De Kansspelcommissie 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Stadhuis van je stad of gemeente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Het CAW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19" name="Google Shape;119;p25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6. Gokken werkt verslavend…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Ja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Nee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25" name="Google Shape;125;p26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6. Gokken werkt verslavend…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A. Ja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Nee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En de winnaar is …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88" y="2898500"/>
            <a:ext cx="6517427" cy="197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SAMENGEVAT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De elementen van gokken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Geld inzetten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Kans op winst of verlies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Toeval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Kansspelen/gokspelen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Poker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Krasloten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Lotto/Euromillions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Weddenschappen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Slotmachines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Bingo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…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39" name="Google Shape;13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025" y="2747875"/>
            <a:ext cx="2190377" cy="2190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SAMENGEVAT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Leeftijd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Vanaf 18 jaar: weddenschappen, krasloten, slotmachines op café, Lotto/Euromillions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Vanaf 21 jaar: casino, kansspel-automatenhallen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"/>
              <a:buChar char="●"/>
            </a:pPr>
            <a:r>
              <a:rPr b="1" lang="en-US" sz="2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Waar?</a:t>
            </a:r>
            <a:endParaRPr b="1" sz="2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Overal, zolang er een vergunning is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"/>
              <a:buChar char="●"/>
            </a:pPr>
            <a:r>
              <a:rPr b="1" lang="en-US" sz="18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Of je verslaafd geraakt aan gokken, hangt af van  </a:t>
            </a:r>
            <a:endParaRPr b="1" sz="18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Mens (de persoon zelf)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Middel (het gokken)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800"/>
              <a:buFont typeface="Josefin Sans Light"/>
              <a:buChar char="○"/>
            </a:pPr>
            <a:r>
              <a:rPr lang="en-US" sz="18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Milieu (de omgeving) </a:t>
            </a:r>
            <a:endParaRPr sz="18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/>
        </p:nvSpPr>
        <p:spPr>
          <a:xfrm>
            <a:off x="1485550" y="1353275"/>
            <a:ext cx="76773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WELKOM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8" name="Google Shape;38;p12"/>
          <p:cNvSpPr txBox="1"/>
          <p:nvPr/>
        </p:nvSpPr>
        <p:spPr>
          <a:xfrm>
            <a:off x="1536425" y="2472550"/>
            <a:ext cx="6878400" cy="19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Tijdens de coronapandemie zijn veel jongeren gestart met gokken. </a:t>
            </a:r>
            <a:endParaRPr i="1" sz="1600">
              <a:solidFill>
                <a:srgbClr val="F3A104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Met hoeveel procent is het aantal gokkers volgens jou gestegen binnen de leeftijdscategorie van 18-24 jaar? </a:t>
            </a:r>
            <a:endParaRPr i="1" sz="1600">
              <a:solidFill>
                <a:srgbClr val="F3A104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3A104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25,3 %</a:t>
            </a:r>
            <a:endParaRPr i="1" sz="1600">
              <a:solidFill>
                <a:srgbClr val="F3A104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A104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37,8 % </a:t>
            </a:r>
            <a:endParaRPr i="1" sz="1600">
              <a:solidFill>
                <a:srgbClr val="F3A104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A104"/>
              </a:buClr>
              <a:buSzPts val="1600"/>
              <a:buFont typeface="Josefin Sans"/>
              <a:buChar char="-"/>
            </a:pP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42,8 %</a:t>
            </a:r>
            <a:endParaRPr sz="2400">
              <a:solidFill>
                <a:schemeClr val="lt1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39" name="Google Shape;39;p12"/>
          <p:cNvSpPr txBox="1"/>
          <p:nvPr/>
        </p:nvSpPr>
        <p:spPr>
          <a:xfrm>
            <a:off x="1536425" y="4878225"/>
            <a:ext cx="701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&gt;&gt;&gt; m</a:t>
            </a:r>
            <a:r>
              <a:rPr i="1" lang="en-US" sz="1600">
                <a:solidFill>
                  <a:srgbClr val="F3A104"/>
                </a:solidFill>
                <a:highlight>
                  <a:srgbClr val="004974"/>
                </a:highlight>
                <a:latin typeface="Josefin Sans"/>
                <a:ea typeface="Josefin Sans"/>
                <a:cs typeface="Josefin Sans"/>
                <a:sym typeface="Josefin Sans"/>
              </a:rPr>
              <a:t>aar liefst 42,8 % meer beginnende gokkers tussen 18-24 jaar &lt;&lt;&lt; </a:t>
            </a:r>
            <a:endParaRPr i="1" sz="1600">
              <a:solidFill>
                <a:srgbClr val="F3A104"/>
              </a:solidFill>
              <a:highlight>
                <a:srgbClr val="004974"/>
              </a:highlight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b="0" l="0" r="24092" t="0"/>
          <a:stretch/>
        </p:blipFill>
        <p:spPr>
          <a:xfrm>
            <a:off x="7604125" y="3382050"/>
            <a:ext cx="1391300" cy="229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0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WAKOSTA?!-app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Hou je budget bij met de WAKOSTA?!-app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Download de gratis app WAKOSTA?!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Startbudget voor iedereen = € 100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Tik op de paarse </a:t>
            </a:r>
            <a:r>
              <a:rPr lang="en-US" sz="27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+</a:t>
            </a: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bovenaan voor IN 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Tik het bedrag in waar het cijfer 0 staat -&gt; 100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een omschrijving (niet verplicht)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een categorie (‘inkomsten’)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een datum (datum van vandaag)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Kies een frequentie (‘enkel vandaag’)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Tik op het paarse vinkje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59" name="Google Shape;159;p31" title="Wakosta !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975" y="2136063"/>
            <a:ext cx="3760300" cy="21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ALS IK DE LOTTO ZOU WINNEN … 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Ken je mensen die meespelen met de Lotto?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speelde zelf al eens mee met de Lotto?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Hoe vaak speel je mee? Hoeveel zet je dan in?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Vul aan: ‘Als ik de Lotto zou winnen dan, …’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Heb je een idee hoe groot de kans is dat die droom uitkomt?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72" name="Google Shape;17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175" y="1940663"/>
            <a:ext cx="335280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Zet € 6 in via de app (categorie = ‘andere’)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een jokermunt in?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Duid 6 getallen en 1 symbool aan op je Lottoformulier(en)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179" name="Google Shape;17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300" y="3443225"/>
            <a:ext cx="2190250" cy="30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2425" y="3443225"/>
            <a:ext cx="2190250" cy="303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2550" y="3443225"/>
            <a:ext cx="2190250" cy="3038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De Lotto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En de winnende cijfers &amp; symbolen zijn …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cijfers &amp; symbolen heb je juist?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Vanaf 3 of meer juiste cijfers: g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eef de winst in op de app.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heeft uiteindelijk winst of verlies, rekening houdend met je inzet van €6? Was dit de moeite waard?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WIST JE DAT?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●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Meespelen met de Lotto kost minimaal €2,5 per hokje van 6 getallen die je invult. Om een horoscoop erbij te krijgen is het al plus € 1,25.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●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De kans dat je de grote jackpot wint met de Lotto is 1 kans op 8.145.060.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●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De kans dat je wint met de Euromillions is kleiner dan bij de Lotto. Hier heb je een wonder nodig want die kans is 1 op 139.838.160.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199" name="Google Shape;199;p37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WEDDEN DAT?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00" name="Google Shape;200;p37"/>
          <p:cNvPicPr preferRelativeResize="0"/>
          <p:nvPr/>
        </p:nvPicPr>
        <p:blipFill rotWithShape="1">
          <a:blip r:embed="rId3">
            <a:alphaModFix/>
          </a:blip>
          <a:srcRect b="5606" l="0" r="0" t="0"/>
          <a:stretch/>
        </p:blipFill>
        <p:spPr>
          <a:xfrm>
            <a:off x="5749375" y="3808250"/>
            <a:ext cx="3064775" cy="186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Wedden dat?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>
            <a:off x="956450" y="1831525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is er al eens een weddenschap aangegaan?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Viel die weddenschap wettelijk gezien wel/niet onder gokken?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1189925" y="3918825"/>
            <a:ext cx="910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wet zegt dat gokken een activiteit is waarbij 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Char char="-"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individu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geld inzet </a:t>
            </a: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op iets 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Char char="-"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en er een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kans </a:t>
            </a: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bestaat dat die persoon geld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wint of verliest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Char char="-"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uitkomst </a:t>
            </a:r>
            <a:r>
              <a:rPr b="1" i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puur toeval</a:t>
            </a: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is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13" name="Google Shape;213;p39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RONDE 1</a:t>
            </a:r>
            <a:endParaRPr b="1" sz="5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			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Wat weet jij over gokken?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45" name="Google Shape;45;p13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Gokken, wat is dat?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Wat zijn voor- en nadelen van gokken?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waagde al eens een gokje? Waarom niet/wel?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Waar gok je, hoeveel zet je in, win je vaak? 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Kan dat: goed zijn in gokken?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46" name="Google Shape;4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4779" y="2090825"/>
            <a:ext cx="3764200" cy="23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1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vrijwilliger uit de groep komt naar voor &amp; kiest 1 opdracht: 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minuten op 1 been staan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keer pompen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Het alfabet achterstevoren spellen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 x kop of munt gooien na elkaar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000"/>
              <a:buFont typeface="Josefin Sans Light"/>
              <a:buChar char="○"/>
            </a:pPr>
            <a:r>
              <a:rPr lang="en-US" sz="20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30 sit-ups </a:t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hoeveel geld in? Geef dit in op de WAKOSTA?!-app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een jokermunt in?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Aan de vrijwilliger: go!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25" name="Google Shape;225;p41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RONDE 2</a:t>
            </a:r>
            <a:endParaRPr b="1" sz="5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			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2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andere vrijwilliger uit de groep komt naar voor.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begeleider bepaalt de opdracht, er is een gokvergunning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hoeveel geld in? Geef dit in op de WAKOSTA?!-app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een jokermunt in? Je inzet x 4!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Aan de vrijwilliger: go!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je winst (inzet x 2 of x 4 met joker) in op de WAKOSTA?!-app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1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37" name="Google Shape;237;p43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457200" lvl="0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RONDE 3</a:t>
            </a:r>
            <a:endParaRPr b="1" sz="50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			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Ronde 3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43" name="Google Shape;243;p44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begeleider kiest een jongere om naar voor te komen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begeleider bepaalt de opdracht, er is een gokvergunning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hoeveel geld in? Geef dit in op de WAKOSTA?!-app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zet een jokermunt in? Je inzet x 4!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Aan de vrijwilliger: go!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Geef je winst (inzet x 2 of x 4 met joker) in op de WAKOSTA?!-app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44" name="Google Shape;24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29525" y="-22800"/>
            <a:ext cx="2362472" cy="3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3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Nabespreking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50" name="Google Shape;250;p45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geld won/verloor je met dit spel?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Gaandeweg het spel verloor je een stukje controle.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Wat deed dit controleverlies met je?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 heb je dit spel ervaren?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56" name="Google Shape;256;p46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BOTTLE-FLIP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57" name="Google Shape;257;p46"/>
          <p:cNvPicPr preferRelativeResize="0"/>
          <p:nvPr/>
        </p:nvPicPr>
        <p:blipFill rotWithShape="1">
          <a:blip r:embed="rId3">
            <a:alphaModFix/>
          </a:blip>
          <a:srcRect b="5042" l="0" r="0" t="0"/>
          <a:stretch/>
        </p:blipFill>
        <p:spPr>
          <a:xfrm>
            <a:off x="5679625" y="3771025"/>
            <a:ext cx="3170375" cy="19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Bottle-flip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63" name="Google Shape;263;p47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gaat deze uitdaging aan?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€2 per poging, €5 winst als het flesje goed landt!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descr="water bottle flip challenge except with money" id="264" name="Google Shape;264;p47" title="Water Bottle Flip Challeng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3300" y="3542875"/>
            <a:ext cx="4872000" cy="27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Bottle-flip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70" name="Google Shape;270;p48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fysica speelt hier wel degelijk een rol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71" name="Google Shape;27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8525" y="2571550"/>
            <a:ext cx="6194025" cy="386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Kermisspelen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77" name="Google Shape;277;p49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springt al eens binnen in een lunapark?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Welke ervaringen heb je daar mee?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  <p:pic>
        <p:nvPicPr>
          <p:cNvPr id="278" name="Google Shape;2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6988" y="3426950"/>
            <a:ext cx="5284637" cy="329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52" name="Google Shape;52;p14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     QUIZ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0376" y="3810950"/>
            <a:ext cx="2991900" cy="19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0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84" name="Google Shape;284;p50"/>
          <p:cNvSpPr txBox="1"/>
          <p:nvPr/>
        </p:nvSpPr>
        <p:spPr>
          <a:xfrm>
            <a:off x="2393925" y="1831525"/>
            <a:ext cx="73029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WIST JE DAT?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100"/>
              <a:buFont typeface="Josefin Sans Light"/>
              <a:buChar char="●"/>
            </a:pP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Een 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activiteit op de kermis</a:t>
            </a: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valt NIET onder de kansspelwet en is dus wettelijk gezien 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geen gokken</a:t>
            </a: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: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21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700"/>
              <a:buFont typeface="Josefin Sans Light"/>
              <a:buChar char="○"/>
            </a:pPr>
            <a:r>
              <a:rPr lang="en-US" sz="17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kermis is geen vaste standplek/gebouw</a:t>
            </a:r>
            <a:endParaRPr sz="17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1700"/>
              <a:buFont typeface="Josefin Sans Light"/>
              <a:buChar char="○"/>
            </a:pPr>
            <a:r>
              <a:rPr lang="en-US" sz="17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je wint geen geld maar een materiële beloning (knuffelberen, speelgoed, keukenapparaten, voeding, ...) </a:t>
            </a:r>
            <a:endParaRPr sz="21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100"/>
              <a:buFont typeface="Josefin Sans Light"/>
              <a:buChar char="●"/>
            </a:pPr>
            <a:r>
              <a:rPr lang="en-US" sz="21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MAAR kermisspelen hebben veel kenmerken van gokken en je kan er ook verbazend </a:t>
            </a:r>
            <a:r>
              <a:rPr b="1" lang="en-US" sz="21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veel geld mee verliezen…</a:t>
            </a:r>
            <a:endParaRPr b="1" sz="21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90" name="Google Shape;290;p51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BLACKJACK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291" name="Google Shape;29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950" y="3774475"/>
            <a:ext cx="3254701" cy="19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2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Blackjack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297" name="Google Shape;297;p52"/>
          <p:cNvSpPr txBox="1"/>
          <p:nvPr/>
        </p:nvSpPr>
        <p:spPr>
          <a:xfrm>
            <a:off x="969050" y="1818900"/>
            <a:ext cx="97686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Probeer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21 punten te halen of er zo dicht mogelijk bij te komen.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Heb je meer dan 21? Game over!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Vaste inzet = €12 -&gt; voer dit in als uitgave in de WAKOSTA?!-app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winnaar wint het totaal ingezette bedrag (aantal spelers x € 12)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speelt mee?!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3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Blackjack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03" name="Google Shape;303;p53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Wie heeft 21 of zit er het dichtst bij? 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De winnaar mag de winst ingeven op de WAKOSTA?!-app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Was het moeilijk om op het cruciale moment te stoppen?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4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09" name="Google Shape;309;p54"/>
          <p:cNvSpPr txBox="1"/>
          <p:nvPr/>
        </p:nvSpPr>
        <p:spPr>
          <a:xfrm>
            <a:off x="956450" y="1831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F3A104"/>
                </a:solidFill>
                <a:latin typeface="Josefin Sans"/>
                <a:ea typeface="Josefin Sans"/>
                <a:cs typeface="Josefin Sans"/>
                <a:sym typeface="Josefin Sans"/>
              </a:rPr>
              <a:t>NABESPREKING </a:t>
            </a:r>
            <a:endParaRPr b="1" sz="5200">
              <a:solidFill>
                <a:srgbClr val="F3A10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Tot slot 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15" name="Google Shape;315;p55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budget heb je over van de €100?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Hoeveel geld won en verloor je in totaal?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Bij gokken is de kans groot dat je meer geld kwijt bent, 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dan dat je er effectief iets aan over houdt…</a:t>
            </a:r>
            <a:endParaRPr i="1"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Wat zal je onthouden? Wat wist je nog niet?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Welke tip zal je zeker doorvertellen?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3A104"/>
                </a:solidFill>
                <a:latin typeface="Josefin Sans SemiBold"/>
                <a:ea typeface="Josefin Sans SemiBold"/>
                <a:cs typeface="Josefin Sans SemiBold"/>
                <a:sym typeface="Josefin Sans SemiBold"/>
              </a:rPr>
              <a:t>Hulp bij gokken</a:t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321" name="Google Shape;321;p56"/>
          <p:cNvSpPr txBox="1"/>
          <p:nvPr/>
        </p:nvSpPr>
        <p:spPr>
          <a:xfrm>
            <a:off x="969050" y="1818900"/>
            <a:ext cx="8740500" cy="14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Doe de zelftest via </a:t>
            </a: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3"/>
              </a:rPr>
              <a:t>https://gokhulp.be/gokken-zelftest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4"/>
              </a:rPr>
              <a:t>www.gokhulp.be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5"/>
              </a:rPr>
              <a:t>www.gamingcommission.be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4974"/>
              </a:buClr>
              <a:buSzPts val="2400"/>
              <a:buFont typeface="Josefin Sans Light"/>
              <a:buChar char="●"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Ga langs bij het CAW (</a:t>
            </a:r>
            <a:r>
              <a:rPr lang="en-US" sz="2400" u="sng">
                <a:solidFill>
                  <a:schemeClr val="hlink"/>
                </a:solidFill>
                <a:latin typeface="Josefin Sans Light"/>
                <a:ea typeface="Josefin Sans Light"/>
                <a:cs typeface="Josefin Sans Light"/>
                <a:sym typeface="Josefin Sans Light"/>
                <a:hlinkClick r:id="rId6"/>
              </a:rPr>
              <a:t>www.caw.be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) of OCMW/Sociaal Huis in je buurt, zij helpen je verder!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59" name="Google Shape;59;p15"/>
          <p:cNvSpPr txBox="1"/>
          <p:nvPr/>
        </p:nvSpPr>
        <p:spPr>
          <a:xfrm>
            <a:off x="915750" y="157647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Wat is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H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andigheid, logisch nadenken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Logisch nadenken, inzetten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Toeval, kans, inzetten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Toeval, geluk, winst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65" name="Google Shape;65;p16"/>
          <p:cNvSpPr txBox="1"/>
          <p:nvPr/>
        </p:nvSpPr>
        <p:spPr>
          <a:xfrm>
            <a:off x="915750" y="157647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1. 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Wat is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H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andigheid, logisch nadenken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Logisch nadenken, inzetten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C. Toeval, kans, inzetten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D. Toeval, geluk, winst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71" name="Google Shape;71;p17"/>
          <p:cNvSpPr txBox="1"/>
          <p:nvPr/>
        </p:nvSpPr>
        <p:spPr>
          <a:xfrm>
            <a:off x="760175" y="1428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2. </a:t>
            </a: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Welke van deze spellen wordt gezien als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Poker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Kraslotjes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Sportweddenschap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	D.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Al deze opties zijn gokken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760175" y="1428525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2. Welke van deze spellen wordt gezien als gokken?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Poker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Kraslotjes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Sportweddenschap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               	D. Al deze opties zijn gokken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/>
        </p:nvSpPr>
        <p:spPr>
          <a:xfrm>
            <a:off x="915750" y="559625"/>
            <a:ext cx="10226100" cy="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F3A104"/>
              </a:solidFill>
              <a:latin typeface="Josefin Sans SemiBold"/>
              <a:ea typeface="Josefin Sans SemiBold"/>
              <a:cs typeface="Josefin Sans SemiBold"/>
              <a:sym typeface="Josefin Sans SemiBold"/>
            </a:endParaRPr>
          </a:p>
        </p:txBody>
      </p:sp>
      <p:sp>
        <p:nvSpPr>
          <p:cNvPr id="83" name="Google Shape;83;p19"/>
          <p:cNvSpPr txBox="1"/>
          <p:nvPr/>
        </p:nvSpPr>
        <p:spPr>
          <a:xfrm>
            <a:off x="915750" y="1415900"/>
            <a:ext cx="8740500" cy="4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004974"/>
                </a:solidFill>
                <a:latin typeface="Josefin Sans"/>
                <a:ea typeface="Josefin Sans"/>
                <a:cs typeface="Josefin Sans"/>
                <a:sym typeface="Josefin Sans"/>
              </a:rPr>
              <a:t>3. Vanaf welke leeftijd mag je gokken in ons land?</a:t>
            </a:r>
            <a:endParaRPr b="1" sz="24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A. 16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B. 18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C. 21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               </a:t>
            </a:r>
            <a:r>
              <a:rPr lang="en-US" sz="2400">
                <a:solidFill>
                  <a:srgbClr val="004974"/>
                </a:solidFill>
                <a:latin typeface="Josefin Sans Light"/>
                <a:ea typeface="Josefin Sans Light"/>
                <a:cs typeface="Josefin Sans Light"/>
                <a:sym typeface="Josefin Sans Light"/>
              </a:rPr>
              <a:t>	D. 25 jaar </a:t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4974"/>
              </a:solidFill>
              <a:latin typeface="Josefin Sans Light"/>
              <a:ea typeface="Josefin Sans Light"/>
              <a:cs typeface="Josefin Sans Light"/>
              <a:sym typeface="Josefi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rgbClr val="004974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