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24"/>
  </p:notesMasterIdLst>
  <p:sldIdLst>
    <p:sldId id="256" r:id="rId5"/>
    <p:sldId id="257" r:id="rId6"/>
    <p:sldId id="263" r:id="rId7"/>
    <p:sldId id="262" r:id="rId8"/>
    <p:sldId id="258" r:id="rId9"/>
    <p:sldId id="264" r:id="rId10"/>
    <p:sldId id="265" r:id="rId11"/>
    <p:sldId id="267" r:id="rId12"/>
    <p:sldId id="266" r:id="rId13"/>
    <p:sldId id="268" r:id="rId14"/>
    <p:sldId id="271" r:id="rId15"/>
    <p:sldId id="270" r:id="rId16"/>
    <p:sldId id="269" r:id="rId17"/>
    <p:sldId id="272" r:id="rId18"/>
    <p:sldId id="273" r:id="rId19"/>
    <p:sldId id="274" r:id="rId20"/>
    <p:sldId id="275" r:id="rId21"/>
    <p:sldId id="276" r:id="rId22"/>
    <p:sldId id="259" r:id="rId2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F5665E-5CFD-3D16-5D2A-AC9EB734AFDB}" v="1" dt="2022-09-26T10:04:20.942"/>
    <p1510:client id="{FFABD2A8-95F5-2B51-1B38-A2EB6A14E2A8}" v="1" dt="2022-09-26T10:11:09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mke Van Houwenhove" userId="S::femkevanhouwenhove@cawoostvlaanderen.be::89938dcb-bea5-419e-bbf6-289c1d72c6b6" providerId="AD" clId="Web-{20F5665E-5CFD-3D16-5D2A-AC9EB734AFDB}"/>
    <pc:docChg chg="delSld">
      <pc:chgData name="Femke Van Houwenhove" userId="S::femkevanhouwenhove@cawoostvlaanderen.be::89938dcb-bea5-419e-bbf6-289c1d72c6b6" providerId="AD" clId="Web-{20F5665E-5CFD-3D16-5D2A-AC9EB734AFDB}" dt="2022-09-26T10:04:20.942" v="0"/>
      <pc:docMkLst>
        <pc:docMk/>
      </pc:docMkLst>
      <pc:sldChg chg="del">
        <pc:chgData name="Femke Van Houwenhove" userId="S::femkevanhouwenhove@cawoostvlaanderen.be::89938dcb-bea5-419e-bbf6-289c1d72c6b6" providerId="AD" clId="Web-{20F5665E-5CFD-3D16-5D2A-AC9EB734AFDB}" dt="2022-09-26T10:04:20.942" v="0"/>
        <pc:sldMkLst>
          <pc:docMk/>
          <pc:sldMk cId="1743100250" sldId="261"/>
        </pc:sldMkLst>
      </pc:sldChg>
    </pc:docChg>
  </pc:docChgLst>
  <pc:docChgLst>
    <pc:chgData name="Femke Van Houwenhove" userId="S::femkevanhouwenhove@cawoostvlaanderen.be::89938dcb-bea5-419e-bbf6-289c1d72c6b6" providerId="AD" clId="Web-{FFABD2A8-95F5-2B51-1B38-A2EB6A14E2A8}"/>
    <pc:docChg chg="delSld">
      <pc:chgData name="Femke Van Houwenhove" userId="S::femkevanhouwenhove@cawoostvlaanderen.be::89938dcb-bea5-419e-bbf6-289c1d72c6b6" providerId="AD" clId="Web-{FFABD2A8-95F5-2B51-1B38-A2EB6A14E2A8}" dt="2022-09-26T10:11:09.762" v="0"/>
      <pc:docMkLst>
        <pc:docMk/>
      </pc:docMkLst>
      <pc:sldChg chg="del">
        <pc:chgData name="Femke Van Houwenhove" userId="S::femkevanhouwenhove@cawoostvlaanderen.be::89938dcb-bea5-419e-bbf6-289c1d72c6b6" providerId="AD" clId="Web-{FFABD2A8-95F5-2B51-1B38-A2EB6A14E2A8}" dt="2022-09-26T10:11:09.762" v="0"/>
        <pc:sldMkLst>
          <pc:docMk/>
          <pc:sldMk cId="1805219650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CEF01-7E5B-4601-8CA6-7412F04467A4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710DE-012A-4870-80C0-179662AF436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297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582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82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39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082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451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1882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039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518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74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68851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305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65E8B-421F-4AC4-9B10-A4FED6550D15}" type="datetimeFigureOut">
              <a:rPr lang="nl-BE" smtClean="0"/>
              <a:t>26/09/2022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29E3C-ED5C-4278-AF49-63469DFA7E8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688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20030130">
            <a:off x="2197963" y="639106"/>
            <a:ext cx="7247823" cy="23876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nl-BE" dirty="0">
                <a:solidFill>
                  <a:srgbClr val="FF0066"/>
                </a:solidFill>
                <a:latin typeface="Bahnschrift SemiBold SemiConden" panose="020B0502040204020203" pitchFamily="34" charset="0"/>
              </a:rPr>
              <a:t>BUITENGEWOON BUDGETTEREN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rot="20032249">
            <a:off x="3322906" y="3180649"/>
            <a:ext cx="7358042" cy="1638814"/>
          </a:xfrm>
        </p:spPr>
        <p:txBody>
          <a:bodyPr>
            <a:normAutofit/>
          </a:bodyPr>
          <a:lstStyle/>
          <a:p>
            <a:r>
              <a:rPr lang="nl-BE" sz="3600" dirty="0">
                <a:solidFill>
                  <a:srgbClr val="00B0F0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Quiz </a:t>
            </a:r>
          </a:p>
          <a:p>
            <a:r>
              <a:rPr lang="nl-BE" sz="3600" dirty="0">
                <a:solidFill>
                  <a:srgbClr val="00B0F0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rechten en plichten van de huurder</a:t>
            </a:r>
          </a:p>
        </p:txBody>
      </p:sp>
      <p:sp>
        <p:nvSpPr>
          <p:cNvPr id="4" name="Gelijkbenige driehoek 3"/>
          <p:cNvSpPr/>
          <p:nvPr/>
        </p:nvSpPr>
        <p:spPr>
          <a:xfrm rot="230919">
            <a:off x="-5241473" y="-539469"/>
            <a:ext cx="10314005" cy="9051116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Min 4"/>
          <p:cNvSpPr/>
          <p:nvPr/>
        </p:nvSpPr>
        <p:spPr>
          <a:xfrm rot="18637326">
            <a:off x="-1871281" y="5699902"/>
            <a:ext cx="5234669" cy="2316197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Cirkel 5"/>
          <p:cNvSpPr/>
          <p:nvPr/>
        </p:nvSpPr>
        <p:spPr>
          <a:xfrm rot="13694593">
            <a:off x="10031473" y="3962964"/>
            <a:ext cx="1057275" cy="1123950"/>
          </a:xfrm>
          <a:prstGeom prst="pie">
            <a:avLst>
              <a:gd name="adj1" fmla="val 18666581"/>
              <a:gd name="adj2" fmla="val 162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7" name="Ovaal 6"/>
          <p:cNvSpPr/>
          <p:nvPr/>
        </p:nvSpPr>
        <p:spPr>
          <a:xfrm>
            <a:off x="10381728" y="4184276"/>
            <a:ext cx="120952" cy="1434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Min 7"/>
          <p:cNvSpPr/>
          <p:nvPr/>
        </p:nvSpPr>
        <p:spPr>
          <a:xfrm rot="21033640">
            <a:off x="4972049" y="5187359"/>
            <a:ext cx="9020175" cy="80962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Ovaal 8"/>
          <p:cNvSpPr/>
          <p:nvPr/>
        </p:nvSpPr>
        <p:spPr>
          <a:xfrm>
            <a:off x="258501" y="1466193"/>
            <a:ext cx="704850" cy="73342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2717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logram 3"/>
          <p:cNvSpPr/>
          <p:nvPr/>
        </p:nvSpPr>
        <p:spPr>
          <a:xfrm>
            <a:off x="0" y="0"/>
            <a:ext cx="11493500" cy="6858000"/>
          </a:xfrm>
          <a:prstGeom prst="parallelogram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54200" y="296069"/>
            <a:ext cx="9055100" cy="1394708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Je hebt een huurcontract van 9 jaar en je woont er al 3 jaar. Mag de eigenaar zonder reden opzeggen?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84300" y="1825625"/>
            <a:ext cx="8445500" cy="3065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514350" indent="-514350">
              <a:buAutoNum type="alphaUcParenR"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ja, maar dan krijg je wel een vergoeding van 6 of 9 maand huur. </a:t>
            </a: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B)   nee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Antwoord B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97" y="5705334"/>
            <a:ext cx="3213103" cy="943257"/>
          </a:xfrm>
          <a:prstGeom prst="rect">
            <a:avLst/>
          </a:prstGeom>
        </p:spPr>
      </p:pic>
      <p:sp>
        <p:nvSpPr>
          <p:cNvPr id="6" name="Ovaal 5"/>
          <p:cNvSpPr/>
          <p:nvPr/>
        </p:nvSpPr>
        <p:spPr>
          <a:xfrm>
            <a:off x="139700" y="365125"/>
            <a:ext cx="943200" cy="94297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909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6507"/>
          </a:xfrm>
        </p:spPr>
        <p:txBody>
          <a:bodyPr>
            <a:normAutofit/>
          </a:bodyPr>
          <a:lstStyle/>
          <a:p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Mag de eigenaar zonder jouw toestemming de woning betreden?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945423"/>
            <a:ext cx="10515600" cy="323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A) ja</a:t>
            </a: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B) nee</a:t>
            </a:r>
          </a:p>
          <a:p>
            <a:pPr marL="0" indent="0">
              <a:buNone/>
            </a:pPr>
            <a:endParaRPr lang="nl-BE" sz="4000" dirty="0">
              <a:solidFill>
                <a:schemeClr val="bg1"/>
              </a:solidFill>
              <a:latin typeface="Bahnschrift SemiBold SemiConden" panose="020B0502040204020203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Antwoord B</a:t>
            </a:r>
          </a:p>
        </p:txBody>
      </p:sp>
      <p:sp>
        <p:nvSpPr>
          <p:cNvPr id="4" name="Gelijkbenige driehoek 3"/>
          <p:cNvSpPr/>
          <p:nvPr/>
        </p:nvSpPr>
        <p:spPr>
          <a:xfrm>
            <a:off x="8254999" y="-990600"/>
            <a:ext cx="8023225" cy="7848600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81" y="5783633"/>
            <a:ext cx="3213103" cy="943257"/>
          </a:xfrm>
          <a:prstGeom prst="rect">
            <a:avLst/>
          </a:prstGeom>
        </p:spPr>
      </p:pic>
      <p:sp>
        <p:nvSpPr>
          <p:cNvPr id="6" name="Min 5"/>
          <p:cNvSpPr/>
          <p:nvPr/>
        </p:nvSpPr>
        <p:spPr>
          <a:xfrm rot="20281770">
            <a:off x="-560174" y="5949123"/>
            <a:ext cx="4113663" cy="876571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Cirkel 7"/>
          <p:cNvSpPr/>
          <p:nvPr/>
        </p:nvSpPr>
        <p:spPr>
          <a:xfrm rot="1506584">
            <a:off x="154483" y="5599476"/>
            <a:ext cx="833231" cy="777973"/>
          </a:xfrm>
          <a:prstGeom prst="pie">
            <a:avLst>
              <a:gd name="adj1" fmla="val 19588760"/>
              <a:gd name="adj2" fmla="val 1620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440015" y="5809410"/>
            <a:ext cx="100800" cy="10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/>
          <p:cNvSpPr/>
          <p:nvPr/>
        </p:nvSpPr>
        <p:spPr>
          <a:xfrm>
            <a:off x="11187369" y="-184802"/>
            <a:ext cx="860400" cy="8604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361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logram 3"/>
          <p:cNvSpPr/>
          <p:nvPr/>
        </p:nvSpPr>
        <p:spPr>
          <a:xfrm>
            <a:off x="0" y="0"/>
            <a:ext cx="11493500" cy="6858000"/>
          </a:xfrm>
          <a:prstGeom prst="parallelogram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54200" y="296069"/>
            <a:ext cx="9055100" cy="1394708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 een plaatsbeschrijving verplicht?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84300" y="1825625"/>
            <a:ext cx="8445500" cy="3065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514350" indent="-514350">
              <a:buAutoNum type="alphaUcParenR"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ja</a:t>
            </a:r>
          </a:p>
          <a:p>
            <a:pPr marL="514350" indent="-514350">
              <a:buAutoNum type="alphaUcParenR"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nee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Antwoord A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97" y="5705334"/>
            <a:ext cx="3213103" cy="943257"/>
          </a:xfrm>
          <a:prstGeom prst="rect">
            <a:avLst/>
          </a:prstGeom>
        </p:spPr>
      </p:pic>
      <p:sp>
        <p:nvSpPr>
          <p:cNvPr id="6" name="Ovaal 5"/>
          <p:cNvSpPr/>
          <p:nvPr/>
        </p:nvSpPr>
        <p:spPr>
          <a:xfrm>
            <a:off x="139700" y="365125"/>
            <a:ext cx="943200" cy="94297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122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945423"/>
            <a:ext cx="10515600" cy="3231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A) 2 maanden</a:t>
            </a: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B) 3 maanden</a:t>
            </a: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C) 4 maanden</a:t>
            </a:r>
          </a:p>
          <a:p>
            <a:pPr marL="0" indent="0">
              <a:buNone/>
            </a:pPr>
            <a:endParaRPr lang="nl-BE" sz="4000" dirty="0">
              <a:solidFill>
                <a:schemeClr val="bg1"/>
              </a:solidFill>
              <a:latin typeface="Bahnschrift SemiBold SemiConden" panose="020B0502040204020203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Antwoord A</a:t>
            </a:r>
          </a:p>
        </p:txBody>
      </p:sp>
      <p:sp>
        <p:nvSpPr>
          <p:cNvPr id="4" name="Gelijkbenige driehoek 3"/>
          <p:cNvSpPr/>
          <p:nvPr/>
        </p:nvSpPr>
        <p:spPr>
          <a:xfrm>
            <a:off x="8262496" y="-811306"/>
            <a:ext cx="8023225" cy="7848600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81" y="5783633"/>
            <a:ext cx="3213103" cy="943257"/>
          </a:xfrm>
          <a:prstGeom prst="rect">
            <a:avLst/>
          </a:prstGeom>
        </p:spPr>
      </p:pic>
      <p:sp>
        <p:nvSpPr>
          <p:cNvPr id="6" name="Min 5"/>
          <p:cNvSpPr/>
          <p:nvPr/>
        </p:nvSpPr>
        <p:spPr>
          <a:xfrm rot="20281770">
            <a:off x="-797690" y="6079195"/>
            <a:ext cx="4113663" cy="876571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Cirkel 7"/>
          <p:cNvSpPr/>
          <p:nvPr/>
        </p:nvSpPr>
        <p:spPr>
          <a:xfrm rot="1506584">
            <a:off x="154483" y="5787977"/>
            <a:ext cx="833231" cy="777973"/>
          </a:xfrm>
          <a:prstGeom prst="pie">
            <a:avLst>
              <a:gd name="adj1" fmla="val 19588760"/>
              <a:gd name="adj2" fmla="val 1620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520699" y="5567364"/>
            <a:ext cx="100800" cy="10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/>
          <p:cNvSpPr/>
          <p:nvPr/>
        </p:nvSpPr>
        <p:spPr>
          <a:xfrm>
            <a:off x="11187369" y="-184802"/>
            <a:ext cx="860400" cy="8604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6507"/>
          </a:xfrm>
        </p:spPr>
        <p:txBody>
          <a:bodyPr>
            <a:normAutofit/>
          </a:bodyPr>
          <a:lstStyle/>
          <a:p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Hoeveel maanden huur bedraagt </a:t>
            </a:r>
            <a:b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</a:b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de huurwaarborg? </a:t>
            </a:r>
          </a:p>
        </p:txBody>
      </p:sp>
    </p:spTree>
    <p:extLst>
      <p:ext uri="{BB962C8B-B14F-4D97-AF65-F5344CB8AC3E}">
        <p14:creationId xmlns:p14="http://schemas.microsoft.com/office/powerpoint/2010/main" val="315316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logram 3"/>
          <p:cNvSpPr/>
          <p:nvPr/>
        </p:nvSpPr>
        <p:spPr>
          <a:xfrm>
            <a:off x="0" y="0"/>
            <a:ext cx="11493500" cy="6858000"/>
          </a:xfrm>
          <a:prstGeom prst="parallelogram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54200" y="296069"/>
            <a:ext cx="9055100" cy="1394708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Op welke rekening wordt de huurwaarborg gestort?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84300" y="1825625"/>
            <a:ext cx="8445500" cy="3065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514350" indent="-514350">
              <a:buAutoNum type="alphaUcParenR"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Op een zichtrekening van de eigenaar</a:t>
            </a:r>
          </a:p>
          <a:p>
            <a:pPr marL="514350" indent="-514350">
              <a:buAutoNum type="alphaUcParenR"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Op een geblokkeerde rekening</a:t>
            </a:r>
          </a:p>
          <a:p>
            <a:pPr marL="514350" indent="-514350">
              <a:buAutoNum type="alphaUcParenR"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Op je eigen spaarrekening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Antwoord B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97" y="5705334"/>
            <a:ext cx="3213103" cy="943257"/>
          </a:xfrm>
          <a:prstGeom prst="rect">
            <a:avLst/>
          </a:prstGeom>
        </p:spPr>
      </p:pic>
      <p:sp>
        <p:nvSpPr>
          <p:cNvPr id="6" name="Ovaal 5"/>
          <p:cNvSpPr/>
          <p:nvPr/>
        </p:nvSpPr>
        <p:spPr>
          <a:xfrm>
            <a:off x="139700" y="365125"/>
            <a:ext cx="943200" cy="94297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527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6507"/>
          </a:xfrm>
        </p:spPr>
        <p:txBody>
          <a:bodyPr>
            <a:normAutofit/>
          </a:bodyPr>
          <a:lstStyle/>
          <a:p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Het is herfst en je dakgoot is verstopt door de blaadjes die van de bomen vallen. Wie moet de dakgoot schoonmaken?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945423"/>
            <a:ext cx="10515600" cy="323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A) de verhuurder</a:t>
            </a: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B) de huurder</a:t>
            </a:r>
          </a:p>
          <a:p>
            <a:pPr marL="0" indent="0">
              <a:buNone/>
            </a:pPr>
            <a:endParaRPr lang="nl-BE" sz="4000" dirty="0">
              <a:solidFill>
                <a:schemeClr val="bg1"/>
              </a:solidFill>
              <a:latin typeface="Bahnschrift SemiBold SemiConden" panose="020B0502040204020203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Antwoord A</a:t>
            </a:r>
          </a:p>
        </p:txBody>
      </p:sp>
      <p:sp>
        <p:nvSpPr>
          <p:cNvPr id="4" name="Gelijkbenige driehoek 3"/>
          <p:cNvSpPr/>
          <p:nvPr/>
        </p:nvSpPr>
        <p:spPr>
          <a:xfrm>
            <a:off x="8036156" y="-982668"/>
            <a:ext cx="8023225" cy="7848600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81" y="5783633"/>
            <a:ext cx="3213103" cy="943257"/>
          </a:xfrm>
          <a:prstGeom prst="rect">
            <a:avLst/>
          </a:prstGeom>
        </p:spPr>
      </p:pic>
      <p:sp>
        <p:nvSpPr>
          <p:cNvPr id="6" name="Min 5"/>
          <p:cNvSpPr/>
          <p:nvPr/>
        </p:nvSpPr>
        <p:spPr>
          <a:xfrm rot="20281770">
            <a:off x="-797690" y="6079195"/>
            <a:ext cx="4113663" cy="876571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Cirkel 7"/>
          <p:cNvSpPr/>
          <p:nvPr/>
        </p:nvSpPr>
        <p:spPr>
          <a:xfrm rot="1506584">
            <a:off x="154483" y="5787977"/>
            <a:ext cx="833231" cy="777973"/>
          </a:xfrm>
          <a:prstGeom prst="pie">
            <a:avLst>
              <a:gd name="adj1" fmla="val 19588760"/>
              <a:gd name="adj2" fmla="val 1620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466911" y="5988705"/>
            <a:ext cx="100800" cy="10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/>
          <p:cNvSpPr/>
          <p:nvPr/>
        </p:nvSpPr>
        <p:spPr>
          <a:xfrm>
            <a:off x="11187369" y="-184802"/>
            <a:ext cx="860400" cy="8604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506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logram 3"/>
          <p:cNvSpPr/>
          <p:nvPr/>
        </p:nvSpPr>
        <p:spPr>
          <a:xfrm>
            <a:off x="0" y="0"/>
            <a:ext cx="11493500" cy="6858000"/>
          </a:xfrm>
          <a:prstGeom prst="parallelogram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8705" y="314114"/>
            <a:ext cx="9015084" cy="1851116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Er zijn herstellingen nodig in je woning. De eigenaar reageert niet op je vraag om langs te komen. Wat kan je doen?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67047" y="2774530"/>
            <a:ext cx="8445500" cy="3065552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Een aangetekende brief sturen</a:t>
            </a:r>
          </a:p>
          <a:p>
            <a:pPr marL="514350" indent="-514350">
              <a:buAutoNum type="alphaUcParenR"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Naar de eigenaar gaan en eens goed je mening zeggen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Antwoord A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97" y="5705334"/>
            <a:ext cx="3213103" cy="943257"/>
          </a:xfrm>
          <a:prstGeom prst="rect">
            <a:avLst/>
          </a:prstGeom>
        </p:spPr>
      </p:pic>
      <p:sp>
        <p:nvSpPr>
          <p:cNvPr id="6" name="Ovaal 5"/>
          <p:cNvSpPr/>
          <p:nvPr/>
        </p:nvSpPr>
        <p:spPr>
          <a:xfrm>
            <a:off x="139700" y="365125"/>
            <a:ext cx="943200" cy="94297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6908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6507"/>
          </a:xfrm>
        </p:spPr>
        <p:txBody>
          <a:bodyPr>
            <a:normAutofit/>
          </a:bodyPr>
          <a:lstStyle/>
          <a:p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Een pot tomatensaus valt op de grond. De muur zit vol rode saus. Wat doe je? </a:t>
            </a:r>
          </a:p>
        </p:txBody>
      </p:sp>
      <p:sp>
        <p:nvSpPr>
          <p:cNvPr id="4" name="Gelijkbenige driehoek 3"/>
          <p:cNvSpPr/>
          <p:nvPr/>
        </p:nvSpPr>
        <p:spPr>
          <a:xfrm>
            <a:off x="8275502" y="-990600"/>
            <a:ext cx="8023225" cy="7848600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81" y="5783633"/>
            <a:ext cx="3213103" cy="943257"/>
          </a:xfrm>
          <a:prstGeom prst="rect">
            <a:avLst/>
          </a:prstGeom>
        </p:spPr>
      </p:pic>
      <p:sp>
        <p:nvSpPr>
          <p:cNvPr id="6" name="Min 5"/>
          <p:cNvSpPr/>
          <p:nvPr/>
        </p:nvSpPr>
        <p:spPr>
          <a:xfrm rot="20281770">
            <a:off x="-797690" y="6079195"/>
            <a:ext cx="4113663" cy="876571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Cirkel 7"/>
          <p:cNvSpPr/>
          <p:nvPr/>
        </p:nvSpPr>
        <p:spPr>
          <a:xfrm rot="1506584">
            <a:off x="154483" y="5787977"/>
            <a:ext cx="833231" cy="777973"/>
          </a:xfrm>
          <a:prstGeom prst="pie">
            <a:avLst>
              <a:gd name="adj1" fmla="val 19588760"/>
              <a:gd name="adj2" fmla="val 1620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475875" y="5943885"/>
            <a:ext cx="100800" cy="10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/>
          <p:cNvSpPr/>
          <p:nvPr/>
        </p:nvSpPr>
        <p:spPr>
          <a:xfrm>
            <a:off x="11187369" y="-184802"/>
            <a:ext cx="860400" cy="8604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945423"/>
            <a:ext cx="10515600" cy="323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A) De muur afwassen en desnoods herschilderen</a:t>
            </a: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B) Het zo laten</a:t>
            </a:r>
          </a:p>
          <a:p>
            <a:pPr marL="0" indent="0">
              <a:buNone/>
            </a:pPr>
            <a:endParaRPr lang="nl-BE" sz="4000" dirty="0">
              <a:solidFill>
                <a:schemeClr val="bg1"/>
              </a:solidFill>
              <a:latin typeface="Bahnschrift SemiBold SemiConden" panose="020B0502040204020203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Antwoord A</a:t>
            </a:r>
          </a:p>
        </p:txBody>
      </p:sp>
    </p:spTree>
    <p:extLst>
      <p:ext uri="{BB962C8B-B14F-4D97-AF65-F5344CB8AC3E}">
        <p14:creationId xmlns:p14="http://schemas.microsoft.com/office/powerpoint/2010/main" val="234626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logram 3"/>
          <p:cNvSpPr/>
          <p:nvPr/>
        </p:nvSpPr>
        <p:spPr>
          <a:xfrm>
            <a:off x="0" y="0"/>
            <a:ext cx="11493500" cy="6858000"/>
          </a:xfrm>
          <a:prstGeom prst="parallelogram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8705" y="314114"/>
            <a:ext cx="9015084" cy="1851116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In je huurcontract staat dat je huurprijs jaarlijks wordt geïndexeerd. Wat wordt hiermee bedoeld?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67047" y="2774530"/>
            <a:ext cx="8445500" cy="306555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arenR"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De huurprijs wordt jaarlijks aangepast aan de stijgende </a:t>
            </a:r>
            <a:r>
              <a:rPr lang="nl-BE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stijgende</a:t>
            </a: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prijs van levensmiddelen</a:t>
            </a:r>
          </a:p>
          <a:p>
            <a:pPr marL="514350" indent="-514350">
              <a:buAutoNum type="alphaUcParenR"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Omdat je meer loon krijgt moet je dus ook meer huur betalen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Antwoord A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97" y="5705334"/>
            <a:ext cx="3213103" cy="943257"/>
          </a:xfrm>
          <a:prstGeom prst="rect">
            <a:avLst/>
          </a:prstGeom>
        </p:spPr>
      </p:pic>
      <p:sp>
        <p:nvSpPr>
          <p:cNvPr id="6" name="Ovaal 5"/>
          <p:cNvSpPr/>
          <p:nvPr/>
        </p:nvSpPr>
        <p:spPr>
          <a:xfrm>
            <a:off x="139700" y="365125"/>
            <a:ext cx="943200" cy="94297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023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7000" y="365125"/>
            <a:ext cx="8686800" cy="1325563"/>
          </a:xfrm>
        </p:spPr>
        <p:txBody>
          <a:bodyPr/>
          <a:lstStyle/>
          <a:p>
            <a:r>
              <a:rPr lang="nl-BE" dirty="0">
                <a:solidFill>
                  <a:srgbClr val="FF0066"/>
                </a:solidFill>
                <a:latin typeface="Bahnschrift SemiBold SemiConden" panose="020B0502040204020203" pitchFamily="34" charset="0"/>
              </a:rPr>
              <a:t>Einde van de quiz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67000" y="1825625"/>
            <a:ext cx="8686800" cy="4351338"/>
          </a:xfrm>
        </p:spPr>
        <p:txBody>
          <a:bodyPr/>
          <a:lstStyle/>
          <a:p>
            <a:endParaRPr lang="nl-BE" dirty="0">
              <a:solidFill>
                <a:srgbClr val="00B0F0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rgbClr val="00B0F0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rgbClr val="00B0F0"/>
              </a:solidFill>
              <a:latin typeface="Bahnschrift SemiBold SemiConden" panose="020B0502040204020203" pitchFamily="34" charset="0"/>
            </a:endParaRPr>
          </a:p>
          <a:p>
            <a:pPr marL="0" indent="0" algn="ctr">
              <a:buNone/>
            </a:pPr>
            <a:r>
              <a:rPr lang="nl-BE" sz="4400" dirty="0">
                <a:solidFill>
                  <a:srgbClr val="00B0F0"/>
                </a:solidFill>
                <a:latin typeface="Bahnschrift SemiBold SemiConden" panose="020B0502040204020203" pitchFamily="34" charset="0"/>
              </a:rPr>
              <a:t>En de winnaar is?</a:t>
            </a:r>
          </a:p>
        </p:txBody>
      </p:sp>
      <p:sp>
        <p:nvSpPr>
          <p:cNvPr id="4" name="Gelijkbenige driehoek 3"/>
          <p:cNvSpPr/>
          <p:nvPr/>
        </p:nvSpPr>
        <p:spPr>
          <a:xfrm rot="2606050">
            <a:off x="-4514850" y="-1562101"/>
            <a:ext cx="9766300" cy="7391400"/>
          </a:xfrm>
          <a:prstGeom prst="triangle">
            <a:avLst>
              <a:gd name="adj" fmla="val 47746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Min 5"/>
          <p:cNvSpPr/>
          <p:nvPr/>
        </p:nvSpPr>
        <p:spPr>
          <a:xfrm rot="20281770">
            <a:off x="-928475" y="5873615"/>
            <a:ext cx="4113663" cy="876571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Min 6"/>
          <p:cNvSpPr/>
          <p:nvPr/>
        </p:nvSpPr>
        <p:spPr>
          <a:xfrm rot="992514">
            <a:off x="-2503275" y="2210748"/>
            <a:ext cx="4113663" cy="876571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Cirkel 7"/>
          <p:cNvSpPr/>
          <p:nvPr/>
        </p:nvSpPr>
        <p:spPr>
          <a:xfrm rot="14645618">
            <a:off x="483602" y="615212"/>
            <a:ext cx="833231" cy="777973"/>
          </a:xfrm>
          <a:prstGeom prst="pie">
            <a:avLst>
              <a:gd name="adj1" fmla="val 19588760"/>
              <a:gd name="adj2" fmla="val 169718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850900" y="749300"/>
            <a:ext cx="126000" cy="126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==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197" y="5616434"/>
            <a:ext cx="3213103" cy="94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9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/>
          <p:cNvSpPr/>
          <p:nvPr/>
        </p:nvSpPr>
        <p:spPr>
          <a:xfrm>
            <a:off x="8254999" y="-990600"/>
            <a:ext cx="8023225" cy="7848600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81" y="5783633"/>
            <a:ext cx="3213103" cy="943257"/>
          </a:xfrm>
          <a:prstGeom prst="rect">
            <a:avLst/>
          </a:prstGeom>
        </p:spPr>
      </p:pic>
      <p:sp>
        <p:nvSpPr>
          <p:cNvPr id="6" name="Min 5"/>
          <p:cNvSpPr/>
          <p:nvPr/>
        </p:nvSpPr>
        <p:spPr>
          <a:xfrm rot="20281770">
            <a:off x="-560174" y="5949123"/>
            <a:ext cx="4113663" cy="876571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Cirkel 7"/>
          <p:cNvSpPr/>
          <p:nvPr/>
        </p:nvSpPr>
        <p:spPr>
          <a:xfrm rot="1506584">
            <a:off x="241222" y="5454747"/>
            <a:ext cx="833231" cy="777973"/>
          </a:xfrm>
          <a:prstGeom prst="pie">
            <a:avLst>
              <a:gd name="adj1" fmla="val 19588760"/>
              <a:gd name="adj2" fmla="val 1620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520699" y="5567364"/>
            <a:ext cx="100800" cy="10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/>
          <p:cNvSpPr/>
          <p:nvPr/>
        </p:nvSpPr>
        <p:spPr>
          <a:xfrm>
            <a:off x="11187369" y="-184802"/>
            <a:ext cx="860400" cy="8604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Je hebt een huurcontract voor 9 jaar getekend. </a:t>
            </a:r>
            <a:b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</a:b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Na 4 jaar wil je de woning opzeggen. Hoe doe je dit?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4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A) via een aangetekende zending</a:t>
            </a:r>
          </a:p>
          <a:p>
            <a:r>
              <a:rPr lang="nl-BE" sz="44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B) laten weten aan de verhuurder</a:t>
            </a:r>
          </a:p>
          <a:p>
            <a:pPr marL="0" indent="0">
              <a:buNone/>
            </a:pPr>
            <a:endParaRPr lang="nl-BE" sz="4400" dirty="0">
              <a:solidFill>
                <a:schemeClr val="bg1"/>
              </a:solidFill>
              <a:latin typeface="Bahnschrift SemiBold SemiConden" panose="020B0502040204020203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44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Antwoord: A</a:t>
            </a:r>
          </a:p>
        </p:txBody>
      </p:sp>
    </p:spTree>
    <p:extLst>
      <p:ext uri="{BB962C8B-B14F-4D97-AF65-F5344CB8AC3E}">
        <p14:creationId xmlns:p14="http://schemas.microsoft.com/office/powerpoint/2010/main" val="271490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logram 3"/>
          <p:cNvSpPr/>
          <p:nvPr/>
        </p:nvSpPr>
        <p:spPr>
          <a:xfrm>
            <a:off x="0" y="0"/>
            <a:ext cx="11493500" cy="6858000"/>
          </a:xfrm>
          <a:prstGeom prst="parallelogram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54200" y="296069"/>
            <a:ext cx="9055100" cy="1233488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Je bad is aan vervanging toe. Wie is verplicht om het bad te vervangen?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84300" y="1825625"/>
            <a:ext cx="8445500" cy="306555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A) de huurder</a:t>
            </a:r>
          </a:p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B) de verhuurder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Antwoord B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97" y="5705334"/>
            <a:ext cx="3213103" cy="943257"/>
          </a:xfrm>
          <a:prstGeom prst="rect">
            <a:avLst/>
          </a:prstGeom>
        </p:spPr>
      </p:pic>
      <p:sp>
        <p:nvSpPr>
          <p:cNvPr id="6" name="Ovaal 5"/>
          <p:cNvSpPr/>
          <p:nvPr/>
        </p:nvSpPr>
        <p:spPr>
          <a:xfrm>
            <a:off x="139700" y="365125"/>
            <a:ext cx="943200" cy="94297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615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4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A) juist</a:t>
            </a:r>
          </a:p>
          <a:p>
            <a:r>
              <a:rPr lang="nl-BE" sz="44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B) fout</a:t>
            </a:r>
          </a:p>
          <a:p>
            <a:pPr marL="0" indent="0">
              <a:buNone/>
            </a:pPr>
            <a:endParaRPr lang="nl-BE" sz="4400" dirty="0">
              <a:solidFill>
                <a:schemeClr val="bg1"/>
              </a:solidFill>
              <a:latin typeface="Bahnschrift SemiBold SemiConden" panose="020B0502040204020203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44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Antwoord A</a:t>
            </a:r>
          </a:p>
        </p:txBody>
      </p:sp>
      <p:sp>
        <p:nvSpPr>
          <p:cNvPr id="4" name="Gelijkbenige driehoek 3"/>
          <p:cNvSpPr/>
          <p:nvPr/>
        </p:nvSpPr>
        <p:spPr>
          <a:xfrm>
            <a:off x="8254999" y="-990600"/>
            <a:ext cx="8023225" cy="7848600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81" y="5783633"/>
            <a:ext cx="3213103" cy="943257"/>
          </a:xfrm>
          <a:prstGeom prst="rect">
            <a:avLst/>
          </a:prstGeom>
        </p:spPr>
      </p:pic>
      <p:sp>
        <p:nvSpPr>
          <p:cNvPr id="6" name="Min 5"/>
          <p:cNvSpPr/>
          <p:nvPr/>
        </p:nvSpPr>
        <p:spPr>
          <a:xfrm rot="20281770">
            <a:off x="-560174" y="5949123"/>
            <a:ext cx="4113663" cy="876571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Cirkel 7"/>
          <p:cNvSpPr/>
          <p:nvPr/>
        </p:nvSpPr>
        <p:spPr>
          <a:xfrm rot="1506584">
            <a:off x="241222" y="5454747"/>
            <a:ext cx="833231" cy="777973"/>
          </a:xfrm>
          <a:prstGeom prst="pie">
            <a:avLst>
              <a:gd name="adj1" fmla="val 19588760"/>
              <a:gd name="adj2" fmla="val 1620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520699" y="5567364"/>
            <a:ext cx="100800" cy="10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/>
          <p:cNvSpPr/>
          <p:nvPr/>
        </p:nvSpPr>
        <p:spPr>
          <a:xfrm>
            <a:off x="11187369" y="-184802"/>
            <a:ext cx="860400" cy="8604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Als je een woning gaat huren ben je dan verplicht om jouw huurcontract te registreren?  </a:t>
            </a:r>
          </a:p>
        </p:txBody>
      </p:sp>
    </p:spTree>
    <p:extLst>
      <p:ext uri="{BB962C8B-B14F-4D97-AF65-F5344CB8AC3E}">
        <p14:creationId xmlns:p14="http://schemas.microsoft.com/office/powerpoint/2010/main" val="176173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logram 3"/>
          <p:cNvSpPr/>
          <p:nvPr/>
        </p:nvSpPr>
        <p:spPr>
          <a:xfrm>
            <a:off x="0" y="0"/>
            <a:ext cx="11493500" cy="6858000"/>
          </a:xfrm>
          <a:prstGeom prst="parallelogram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54200" y="296069"/>
            <a:ext cx="9055100" cy="1233488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Hoeveel tijd heb je om je huurcontract te laten registreren?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84300" y="1825625"/>
            <a:ext cx="8445500" cy="3065552"/>
          </a:xfrm>
        </p:spPr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A) 2 maanden</a:t>
            </a: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B) 3 maanden</a:t>
            </a: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C) 4 maanden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Antwoord C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97" y="5705334"/>
            <a:ext cx="3213103" cy="943257"/>
          </a:xfrm>
          <a:prstGeom prst="rect">
            <a:avLst/>
          </a:prstGeom>
        </p:spPr>
      </p:pic>
      <p:sp>
        <p:nvSpPr>
          <p:cNvPr id="6" name="Ovaal 5"/>
          <p:cNvSpPr/>
          <p:nvPr/>
        </p:nvSpPr>
        <p:spPr>
          <a:xfrm>
            <a:off x="139700" y="365125"/>
            <a:ext cx="943200" cy="94297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284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6507"/>
          </a:xfrm>
        </p:spPr>
        <p:txBody>
          <a:bodyPr>
            <a:normAutofit/>
          </a:bodyPr>
          <a:lstStyle/>
          <a:p>
            <a:r>
              <a:rPr lang="nl-BE" sz="36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Je hebt een huurcontract afgesloten van maximum drie jaar. Je wil na 1 jaar verhuizen. </a:t>
            </a:r>
            <a:br>
              <a:rPr lang="nl-BE" sz="36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</a:br>
            <a:r>
              <a:rPr lang="nl-BE" sz="36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Hoeveel maanden heb je om de huurovereenkomst </a:t>
            </a:r>
            <a:br>
              <a:rPr lang="nl-BE" sz="36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</a:br>
            <a:r>
              <a:rPr lang="nl-BE" sz="36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op te zeggen? </a:t>
            </a:r>
          </a:p>
        </p:txBody>
      </p:sp>
      <p:sp>
        <p:nvSpPr>
          <p:cNvPr id="4" name="Gelijkbenige driehoek 3"/>
          <p:cNvSpPr/>
          <p:nvPr/>
        </p:nvSpPr>
        <p:spPr>
          <a:xfrm>
            <a:off x="8254999" y="-990600"/>
            <a:ext cx="8023225" cy="7848600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81" y="5783633"/>
            <a:ext cx="3213103" cy="943257"/>
          </a:xfrm>
          <a:prstGeom prst="rect">
            <a:avLst/>
          </a:prstGeom>
        </p:spPr>
      </p:pic>
      <p:sp>
        <p:nvSpPr>
          <p:cNvPr id="6" name="Min 5"/>
          <p:cNvSpPr/>
          <p:nvPr/>
        </p:nvSpPr>
        <p:spPr>
          <a:xfrm rot="20281770">
            <a:off x="-560174" y="5949123"/>
            <a:ext cx="4113663" cy="876571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Cirkel 7"/>
          <p:cNvSpPr/>
          <p:nvPr/>
        </p:nvSpPr>
        <p:spPr>
          <a:xfrm rot="1506584">
            <a:off x="154483" y="5599476"/>
            <a:ext cx="833231" cy="777973"/>
          </a:xfrm>
          <a:prstGeom prst="pie">
            <a:avLst>
              <a:gd name="adj1" fmla="val 19588760"/>
              <a:gd name="adj2" fmla="val 1620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475875" y="5728729"/>
            <a:ext cx="100800" cy="10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/>
          <p:cNvSpPr/>
          <p:nvPr/>
        </p:nvSpPr>
        <p:spPr>
          <a:xfrm>
            <a:off x="11187369" y="-184802"/>
            <a:ext cx="860400" cy="8604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945423"/>
            <a:ext cx="10515600" cy="323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A) 2 maanden</a:t>
            </a: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B) 3 maanden </a:t>
            </a: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C) 4 maanden</a:t>
            </a:r>
          </a:p>
          <a:p>
            <a:pPr marL="0" indent="0">
              <a:buNone/>
            </a:pPr>
            <a:r>
              <a:rPr lang="nl-BE" sz="40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Antwoord B</a:t>
            </a:r>
          </a:p>
        </p:txBody>
      </p:sp>
    </p:spTree>
    <p:extLst>
      <p:ext uri="{BB962C8B-B14F-4D97-AF65-F5344CB8AC3E}">
        <p14:creationId xmlns:p14="http://schemas.microsoft.com/office/powerpoint/2010/main" val="321791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logram 3"/>
          <p:cNvSpPr/>
          <p:nvPr/>
        </p:nvSpPr>
        <p:spPr>
          <a:xfrm>
            <a:off x="0" y="0"/>
            <a:ext cx="11493500" cy="6858000"/>
          </a:xfrm>
          <a:prstGeom prst="parallelogram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54200" y="296069"/>
            <a:ext cx="9055100" cy="1233488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Je verliest je huissleutel. Wie moet een nieuwe sleutel kopen?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84300" y="1825625"/>
            <a:ext cx="8445500" cy="3065552"/>
          </a:xfrm>
        </p:spPr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A) de verhuurder</a:t>
            </a: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B) de huurder</a:t>
            </a: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Antwoord B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97" y="5705334"/>
            <a:ext cx="3213103" cy="943257"/>
          </a:xfrm>
          <a:prstGeom prst="rect">
            <a:avLst/>
          </a:prstGeom>
        </p:spPr>
      </p:pic>
      <p:sp>
        <p:nvSpPr>
          <p:cNvPr id="6" name="Ovaal 5"/>
          <p:cNvSpPr/>
          <p:nvPr/>
        </p:nvSpPr>
        <p:spPr>
          <a:xfrm>
            <a:off x="139700" y="365125"/>
            <a:ext cx="943200" cy="94297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138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logram 3"/>
          <p:cNvSpPr/>
          <p:nvPr/>
        </p:nvSpPr>
        <p:spPr>
          <a:xfrm>
            <a:off x="0" y="0"/>
            <a:ext cx="11493500" cy="6858000"/>
          </a:xfrm>
          <a:prstGeom prst="parallelogram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54199" y="296068"/>
            <a:ext cx="9144479" cy="2205592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Je hebt een huurcontract van 9 jaar. De eigenaar wil verbouwen. Mag de eigenaar in dit geval het huurcontract opzeggen?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84300" y="1825625"/>
            <a:ext cx="8445500" cy="3065552"/>
          </a:xfrm>
        </p:spPr>
        <p:txBody>
          <a:bodyPr/>
          <a:lstStyle/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A) neen</a:t>
            </a: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B) ja, maar pas na drie jaar</a:t>
            </a: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Antwoord B</a:t>
            </a:r>
          </a:p>
          <a:p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97" y="5705334"/>
            <a:ext cx="3213103" cy="943257"/>
          </a:xfrm>
          <a:prstGeom prst="rect">
            <a:avLst/>
          </a:prstGeom>
        </p:spPr>
      </p:pic>
      <p:sp>
        <p:nvSpPr>
          <p:cNvPr id="6" name="Ovaal 5"/>
          <p:cNvSpPr/>
          <p:nvPr/>
        </p:nvSpPr>
        <p:spPr>
          <a:xfrm>
            <a:off x="139700" y="365125"/>
            <a:ext cx="943200" cy="94297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163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Wat kan de verhuurder doen als ik mijn huur niet betaal? 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44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A) naar de vrederechter stappen</a:t>
            </a:r>
          </a:p>
          <a:p>
            <a:pPr marL="0" indent="0">
              <a:buNone/>
            </a:pPr>
            <a:r>
              <a:rPr lang="nl-BE" sz="44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B) het contract onmiddellijk stopzetten</a:t>
            </a:r>
          </a:p>
          <a:p>
            <a:pPr marL="0" indent="0">
              <a:buNone/>
            </a:pPr>
            <a:endParaRPr lang="nl-BE" sz="4400" dirty="0">
              <a:solidFill>
                <a:schemeClr val="bg1"/>
              </a:solidFill>
              <a:latin typeface="Bahnschrift SemiBold SemiConden" panose="020B0502040204020203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BE" sz="4400" dirty="0">
                <a:solidFill>
                  <a:schemeClr val="bg1"/>
                </a:solidFill>
                <a:latin typeface="Bahnschrift SemiBold SemiConden" panose="020B0502040204020203" pitchFamily="34" charset="0"/>
                <a:ea typeface="+mj-ea"/>
                <a:cs typeface="+mj-cs"/>
              </a:rPr>
              <a:t>Antwoord A</a:t>
            </a:r>
          </a:p>
        </p:txBody>
      </p:sp>
      <p:sp>
        <p:nvSpPr>
          <p:cNvPr id="4" name="Gelijkbenige driehoek 3"/>
          <p:cNvSpPr/>
          <p:nvPr/>
        </p:nvSpPr>
        <p:spPr>
          <a:xfrm>
            <a:off x="8254999" y="-990600"/>
            <a:ext cx="8023225" cy="7848600"/>
          </a:xfrm>
          <a:prstGeom prst="triangl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25" y1="61682" x2="6947" y2="61682"/>
                        <a14:foregroundMark x1="4205" y1="85358" x2="7495" y2="78816"/>
                        <a14:foregroundMark x1="94698" y1="25234" x2="97715" y2="18692"/>
                        <a14:foregroundMark x1="9872" y1="69159" x2="9872" y2="69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81" y="5783633"/>
            <a:ext cx="3213103" cy="943257"/>
          </a:xfrm>
          <a:prstGeom prst="rect">
            <a:avLst/>
          </a:prstGeom>
        </p:spPr>
      </p:pic>
      <p:sp>
        <p:nvSpPr>
          <p:cNvPr id="6" name="Min 5"/>
          <p:cNvSpPr/>
          <p:nvPr/>
        </p:nvSpPr>
        <p:spPr>
          <a:xfrm rot="20281770">
            <a:off x="-560174" y="5949123"/>
            <a:ext cx="4113663" cy="876571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Cirkel 7"/>
          <p:cNvSpPr/>
          <p:nvPr/>
        </p:nvSpPr>
        <p:spPr>
          <a:xfrm rot="1506584">
            <a:off x="241222" y="5454747"/>
            <a:ext cx="833231" cy="777973"/>
          </a:xfrm>
          <a:prstGeom prst="pie">
            <a:avLst>
              <a:gd name="adj1" fmla="val 19588760"/>
              <a:gd name="adj2" fmla="val 1620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520699" y="5567364"/>
            <a:ext cx="100800" cy="10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/>
          <p:cNvSpPr/>
          <p:nvPr/>
        </p:nvSpPr>
        <p:spPr>
          <a:xfrm>
            <a:off x="11187369" y="-184802"/>
            <a:ext cx="860400" cy="8604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599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3B0D89396BF748B9B2CD89FD8F23DB" ma:contentTypeVersion="16" ma:contentTypeDescription="Een nieuw document maken." ma:contentTypeScope="" ma:versionID="7732fbb7d579412ade265ebb66c29332">
  <xsd:schema xmlns:xsd="http://www.w3.org/2001/XMLSchema" xmlns:xs="http://www.w3.org/2001/XMLSchema" xmlns:p="http://schemas.microsoft.com/office/2006/metadata/properties" xmlns:ns2="813b63b3-5012-4bd5-934a-ee5f817737f2" xmlns:ns3="342fca58-daca-4862-a11d-a99b0ba6b04b" xmlns:ns4="ac608680-abeb-41e1-9853-c377b6818060" targetNamespace="http://schemas.microsoft.com/office/2006/metadata/properties" ma:root="true" ma:fieldsID="48d5d7f4c0df8c2c4c217546dea31679" ns2:_="" ns3:_="" ns4:_="">
    <xsd:import namespace="813b63b3-5012-4bd5-934a-ee5f817737f2"/>
    <xsd:import namespace="342fca58-daca-4862-a11d-a99b0ba6b04b"/>
    <xsd:import namespace="ac608680-abeb-41e1-9853-c377b68180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3b63b3-5012-4bd5-934a-ee5f817737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34820d0-bd5b-4a11-9ac8-8874aa2eb6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fca58-daca-4862-a11d-a99b0ba6b04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08680-abeb-41e1-9853-c377b681806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2ab27be-e2a2-4963-8912-711b679c3963}" ma:internalName="TaxCatchAll" ma:showField="CatchAllData" ma:web="342fca58-daca-4862-a11d-a99b0ba6b0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608680-abeb-41e1-9853-c377b6818060" xsi:nil="true"/>
    <lcf76f155ced4ddcb4097134ff3c332f xmlns="813b63b3-5012-4bd5-934a-ee5f817737f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A99116-76DC-4CC2-BF11-7D81D982211A}"/>
</file>

<file path=customXml/itemProps2.xml><?xml version="1.0" encoding="utf-8"?>
<ds:datastoreItem xmlns:ds="http://schemas.openxmlformats.org/officeDocument/2006/customXml" ds:itemID="{407FF490-6597-4921-9D17-40CA4D5C13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28CF73-0FB5-480B-A6B1-5D07F1BE71AB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342fca58-daca-4862-a11d-a99b0ba6b04b"/>
    <ds:schemaRef ds:uri="813b63b3-5012-4bd5-934a-ee5f817737f2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513</Words>
  <Application>Microsoft Office PowerPoint</Application>
  <PresentationFormat>Widescreen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Kantoorthema</vt:lpstr>
      <vt:lpstr>BUITENGEWOON BUDGETTEREN</vt:lpstr>
      <vt:lpstr>Je hebt een huurcontract voor 9 jaar getekend.  Na 4 jaar wil je de woning opzeggen. Hoe doe je dit? </vt:lpstr>
      <vt:lpstr>Je bad is aan vervanging toe. Wie is verplicht om het bad te vervangen? </vt:lpstr>
      <vt:lpstr>Als je een woning gaat huren ben je dan verplicht om jouw huurcontract te registreren?  </vt:lpstr>
      <vt:lpstr>Hoeveel tijd heb je om je huurcontract te laten registreren?</vt:lpstr>
      <vt:lpstr>Je hebt een huurcontract afgesloten van maximum drie jaar. Je wil na 1 jaar verhuizen.  Hoeveel maanden heb je om de huurovereenkomst  op te zeggen? </vt:lpstr>
      <vt:lpstr>Je verliest je huissleutel. Wie moet een nieuwe sleutel kopen? </vt:lpstr>
      <vt:lpstr>Je hebt een huurcontract van 9 jaar. De eigenaar wil verbouwen. Mag de eigenaar in dit geval het huurcontract opzeggen? </vt:lpstr>
      <vt:lpstr>Wat kan de verhuurder doen als ik mijn huur niet betaal?   </vt:lpstr>
      <vt:lpstr>Je hebt een huurcontract van 9 jaar en je woont er al 3 jaar. Mag de eigenaar zonder reden opzeggen? </vt:lpstr>
      <vt:lpstr>Mag de eigenaar zonder jouw toestemming de woning betreden?</vt:lpstr>
      <vt:lpstr>Is een plaatsbeschrijving verplicht? </vt:lpstr>
      <vt:lpstr>Hoeveel maanden huur bedraagt  de huurwaarborg? </vt:lpstr>
      <vt:lpstr>Op welke rekening wordt de huurwaarborg gestort?  </vt:lpstr>
      <vt:lpstr>Het is herfst en je dakgoot is verstopt door de blaadjes die van de bomen vallen. Wie moet de dakgoot schoonmaken?  </vt:lpstr>
      <vt:lpstr>Er zijn herstellingen nodig in je woning. De eigenaar reageert niet op je vraag om langs te komen. Wat kan je doen? </vt:lpstr>
      <vt:lpstr>Een pot tomatensaus valt op de grond. De muur zit vol rode saus. Wat doe je? </vt:lpstr>
      <vt:lpstr>In je huurcontract staat dat je huurprijs jaarlijks wordt geïndexeerd. Wat wordt hiermee bedoeld? </vt:lpstr>
      <vt:lpstr>Einde van de 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Lynn Devilder</dc:creator>
  <cp:lastModifiedBy>Lynn Devilder</cp:lastModifiedBy>
  <cp:revision>17</cp:revision>
  <dcterms:created xsi:type="dcterms:W3CDTF">2022-03-18T12:05:21Z</dcterms:created>
  <dcterms:modified xsi:type="dcterms:W3CDTF">2022-09-26T10:11:10Z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0x010100DE3B0D89396BF748B9B2CD89FD8F23DB</vt:lpwstr>
  </property>
</Properties>
</file>