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37"/>
  </p:notesMasterIdLst>
  <p:sldIdLst>
    <p:sldId id="256" r:id="rId5"/>
    <p:sldId id="295" r:id="rId6"/>
    <p:sldId id="301" r:id="rId7"/>
    <p:sldId id="298" r:id="rId8"/>
    <p:sldId id="302" r:id="rId9"/>
    <p:sldId id="300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257" r:id="rId3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A9D38-107E-2EA0-6354-3B1394AC051D}" v="10" dt="2022-10-18T13:28:43.761"/>
    <p1510:client id="{374FF02B-4445-0C99-D25B-5FD319203058}" v="65" dt="2022-09-26T10:09:17.555"/>
    <p1510:client id="{7F49D66E-CE6F-F95E-AFDA-27F6299F655E}" v="10" dt="2022-10-11T12:34:13.457"/>
    <p1510:client id="{9B1F748C-B692-942C-1CF6-9B977FB2F303}" v="1" dt="2022-10-18T13:30:08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mke Van Houwenhove" userId="S::femkevanhouwenhove@cawoostvlaanderen.be::89938dcb-bea5-419e-bbf6-289c1d72c6b6" providerId="AD" clId="Web-{9B1F748C-B692-942C-1CF6-9B977FB2F303}"/>
    <pc:docChg chg="modSld">
      <pc:chgData name="Femke Van Houwenhove" userId="S::femkevanhouwenhove@cawoostvlaanderen.be::89938dcb-bea5-419e-bbf6-289c1d72c6b6" providerId="AD" clId="Web-{9B1F748C-B692-942C-1CF6-9B977FB2F303}" dt="2022-10-18T13:30:08.004" v="0"/>
      <pc:docMkLst>
        <pc:docMk/>
      </pc:docMkLst>
      <pc:sldChg chg="delSp">
        <pc:chgData name="Femke Van Houwenhove" userId="S::femkevanhouwenhove@cawoostvlaanderen.be::89938dcb-bea5-419e-bbf6-289c1d72c6b6" providerId="AD" clId="Web-{9B1F748C-B692-942C-1CF6-9B977FB2F303}" dt="2022-10-18T13:30:08.004" v="0"/>
        <pc:sldMkLst>
          <pc:docMk/>
          <pc:sldMk cId="2714906784" sldId="257"/>
        </pc:sldMkLst>
        <pc:picChg chg="del">
          <ac:chgData name="Femke Van Houwenhove" userId="S::femkevanhouwenhove@cawoostvlaanderen.be::89938dcb-bea5-419e-bbf6-289c1d72c6b6" providerId="AD" clId="Web-{9B1F748C-B692-942C-1CF6-9B977FB2F303}" dt="2022-10-18T13:30:08.004" v="0"/>
          <ac:picMkLst>
            <pc:docMk/>
            <pc:sldMk cId="2714906784" sldId="257"/>
            <ac:picMk id="7" creationId="{80FBBB8B-B717-EFCB-2173-7E7B43708C8A}"/>
          </ac:picMkLst>
        </pc:picChg>
      </pc:sldChg>
    </pc:docChg>
  </pc:docChgLst>
  <pc:docChgLst>
    <pc:chgData name="Veerle Van Mossevelde" userId="S::veerlevanmossevelde@cawoostvlaanderen.be::ad3a6356-d460-4272-ac5b-2c6ff475dc65" providerId="AD" clId="Web-{7F49D66E-CE6F-F95E-AFDA-27F6299F655E}"/>
    <pc:docChg chg="modSld">
      <pc:chgData name="Veerle Van Mossevelde" userId="S::veerlevanmossevelde@cawoostvlaanderen.be::ad3a6356-d460-4272-ac5b-2c6ff475dc65" providerId="AD" clId="Web-{7F49D66E-CE6F-F95E-AFDA-27F6299F655E}" dt="2022-10-11T12:34:13.457" v="9"/>
      <pc:docMkLst>
        <pc:docMk/>
      </pc:docMkLst>
      <pc:sldChg chg="modSp addAnim modAnim">
        <pc:chgData name="Veerle Van Mossevelde" userId="S::veerlevanmossevelde@cawoostvlaanderen.be::ad3a6356-d460-4272-ac5b-2c6ff475dc65" providerId="AD" clId="Web-{7F49D66E-CE6F-F95E-AFDA-27F6299F655E}" dt="2022-10-11T12:34:13.457" v="9"/>
        <pc:sldMkLst>
          <pc:docMk/>
          <pc:sldMk cId="3654530114" sldId="313"/>
        </pc:sldMkLst>
        <pc:spChg chg="mod">
          <ac:chgData name="Veerle Van Mossevelde" userId="S::veerlevanmossevelde@cawoostvlaanderen.be::ad3a6356-d460-4272-ac5b-2c6ff475dc65" providerId="AD" clId="Web-{7F49D66E-CE6F-F95E-AFDA-27F6299F655E}" dt="2022-10-11T12:34:13.254" v="7" actId="20577"/>
          <ac:spMkLst>
            <pc:docMk/>
            <pc:sldMk cId="3654530114" sldId="313"/>
            <ac:spMk id="3" creationId="{00000000-0000-0000-0000-000000000000}"/>
          </ac:spMkLst>
        </pc:spChg>
      </pc:sldChg>
    </pc:docChg>
  </pc:docChgLst>
  <pc:docChgLst>
    <pc:chgData name="Veerle Van Mossevelde" userId="S::veerlevanmossevelde@cawoostvlaanderen.be::ad3a6356-d460-4272-ac5b-2c6ff475dc65" providerId="AD" clId="Web-{31CA9D38-107E-2EA0-6354-3B1394AC051D}"/>
    <pc:docChg chg="modSld">
      <pc:chgData name="Veerle Van Mossevelde" userId="S::veerlevanmossevelde@cawoostvlaanderen.be::ad3a6356-d460-4272-ac5b-2c6ff475dc65" providerId="AD" clId="Web-{31CA9D38-107E-2EA0-6354-3B1394AC051D}" dt="2022-10-18T13:28:43.761" v="9" actId="20577"/>
      <pc:docMkLst>
        <pc:docMk/>
      </pc:docMkLst>
      <pc:sldChg chg="modSp">
        <pc:chgData name="Veerle Van Mossevelde" userId="S::veerlevanmossevelde@cawoostvlaanderen.be::ad3a6356-d460-4272-ac5b-2c6ff475dc65" providerId="AD" clId="Web-{31CA9D38-107E-2EA0-6354-3B1394AC051D}" dt="2022-10-18T13:28:43.761" v="9" actId="20577"/>
        <pc:sldMkLst>
          <pc:docMk/>
          <pc:sldMk cId="1678933953" sldId="317"/>
        </pc:sldMkLst>
        <pc:spChg chg="mod">
          <ac:chgData name="Veerle Van Mossevelde" userId="S::veerlevanmossevelde@cawoostvlaanderen.be::ad3a6356-d460-4272-ac5b-2c6ff475dc65" providerId="AD" clId="Web-{31CA9D38-107E-2EA0-6354-3B1394AC051D}" dt="2022-10-18T13:28:43.761" v="9" actId="20577"/>
          <ac:spMkLst>
            <pc:docMk/>
            <pc:sldMk cId="1678933953" sldId="31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CEF01-7E5B-4601-8CA6-7412F04467A4}" type="datetimeFigureOut">
              <a:rPr lang="nl-BE" smtClean="0"/>
              <a:t>18/10/2022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710DE-012A-4870-80C0-179662AF436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2970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18/10/2022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582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18/10/2022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82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18/10/2022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39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18/10/2022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082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18/10/2022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451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18/10/2022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1882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18/10/2022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03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18/10/2022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518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18/10/2022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74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18/10/2022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6885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18/10/2022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305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65E8B-421F-4AC4-9B10-A4FED6550D15}" type="datetimeFigureOut">
              <a:rPr lang="nl-BE" smtClean="0"/>
              <a:t>18/10/2022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29E3C-ED5C-4278-AF49-63469DFA7E8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688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10" Type="http://schemas.microsoft.com/office/2007/relationships/hdphoto" Target="../media/hdphoto5.wdp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0030130">
            <a:off x="2197963" y="639106"/>
            <a:ext cx="7247823" cy="23876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nl-BE">
                <a:solidFill>
                  <a:srgbClr val="FF0066"/>
                </a:solidFill>
                <a:latin typeface="Bahnschrift SemiBold SemiConden" panose="020B0502040204020203" pitchFamily="34" charset="0"/>
              </a:rPr>
              <a:t>BUITENGEWOON BUDGETTEREN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rot="20032249">
            <a:off x="3317698" y="3158208"/>
            <a:ext cx="7386923" cy="1655762"/>
          </a:xfrm>
        </p:spPr>
        <p:txBody>
          <a:bodyPr>
            <a:normAutofit/>
          </a:bodyPr>
          <a:lstStyle/>
          <a:p>
            <a:pPr algn="l"/>
            <a:r>
              <a:rPr lang="nl-BE" sz="3600">
                <a:solidFill>
                  <a:srgbClr val="FF0066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QUIZ ENERGIE BESPAREN</a:t>
            </a:r>
          </a:p>
        </p:txBody>
      </p:sp>
      <p:sp>
        <p:nvSpPr>
          <p:cNvPr id="4" name="Gelijkbenige driehoek 3"/>
          <p:cNvSpPr/>
          <p:nvPr/>
        </p:nvSpPr>
        <p:spPr>
          <a:xfrm rot="230919">
            <a:off x="-5241473" y="-539469"/>
            <a:ext cx="10314005" cy="9051116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Min 4"/>
          <p:cNvSpPr/>
          <p:nvPr/>
        </p:nvSpPr>
        <p:spPr>
          <a:xfrm rot="18637326">
            <a:off x="-1871281" y="5699902"/>
            <a:ext cx="5234669" cy="2316197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Cirkel 5"/>
          <p:cNvSpPr/>
          <p:nvPr/>
        </p:nvSpPr>
        <p:spPr>
          <a:xfrm rot="13694593">
            <a:off x="10031473" y="3962964"/>
            <a:ext cx="1057275" cy="1123950"/>
          </a:xfrm>
          <a:prstGeom prst="pie">
            <a:avLst>
              <a:gd name="adj1" fmla="val 18666581"/>
              <a:gd name="adj2" fmla="val 1620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7" name="Ovaal 6"/>
          <p:cNvSpPr/>
          <p:nvPr/>
        </p:nvSpPr>
        <p:spPr>
          <a:xfrm>
            <a:off x="10381728" y="4184276"/>
            <a:ext cx="120952" cy="1434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Min 7"/>
          <p:cNvSpPr/>
          <p:nvPr/>
        </p:nvSpPr>
        <p:spPr>
          <a:xfrm rot="21033640">
            <a:off x="4972049" y="5187359"/>
            <a:ext cx="9020175" cy="80962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/>
          <p:cNvSpPr/>
          <p:nvPr/>
        </p:nvSpPr>
        <p:spPr>
          <a:xfrm>
            <a:off x="258501" y="1466193"/>
            <a:ext cx="704850" cy="7334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2717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1118507"/>
            <a:ext cx="10681607" cy="572181"/>
          </a:xfrm>
        </p:spPr>
        <p:txBody>
          <a:bodyPr>
            <a:normAutofit fontScale="90000"/>
          </a:bodyPr>
          <a:lstStyle/>
          <a:p>
            <a:r>
              <a:rPr lang="nl-NL" sz="2700">
                <a:solidFill>
                  <a:srgbClr val="FF0066"/>
                </a:solidFill>
                <a:latin typeface="Bahnschrift SemiBold SemiConden" panose="020B0502040204020203" pitchFamily="34" charset="0"/>
              </a:rPr>
              <a:t>In je huis is een meter die meet hoeveel elektriciteit en gas je verbruikt. </a:t>
            </a:r>
            <a:br>
              <a:rPr lang="nl-NL" sz="2700">
                <a:solidFill>
                  <a:srgbClr val="FF0066"/>
                </a:solidFill>
                <a:latin typeface="Bahnschrift SemiBold SemiConden" panose="020B0502040204020203" pitchFamily="34" charset="0"/>
              </a:rPr>
            </a:br>
            <a:r>
              <a:rPr lang="nl-NL" sz="2700">
                <a:solidFill>
                  <a:srgbClr val="FF0066"/>
                </a:solidFill>
                <a:latin typeface="Bahnschrift SemiBold SemiConden" panose="020B0502040204020203" pitchFamily="34" charset="0"/>
              </a:rPr>
              <a:t>Wanneer je verhuist moet je de meterstand doorgeven</a:t>
            </a:r>
            <a:r>
              <a:rPr lang="nl-NL" sz="3600">
                <a:solidFill>
                  <a:srgbClr val="FF0066"/>
                </a:solidFill>
                <a:latin typeface="Bahnschrift SemiBold SemiConden" panose="020B0502040204020203" pitchFamily="34" charset="0"/>
              </a:rPr>
              <a:t>.</a:t>
            </a:r>
            <a:br>
              <a:rPr lang="nl-NL" sz="3600">
                <a:solidFill>
                  <a:srgbClr val="FF0066"/>
                </a:solidFill>
                <a:latin typeface="Bahnschrift SemiBold SemiConden" panose="020B0502040204020203" pitchFamily="34" charset="0"/>
              </a:rPr>
            </a:br>
            <a:r>
              <a:rPr lang="nl-NL" sz="2200">
                <a:solidFill>
                  <a:srgbClr val="FF0066"/>
                </a:solidFill>
                <a:latin typeface="Bahnschrift SemiBold SemiConden" panose="020B0502040204020203" pitchFamily="34" charset="0"/>
              </a:rPr>
              <a:t> </a:t>
            </a:r>
            <a:br>
              <a:rPr lang="nl-NL" sz="3600">
                <a:solidFill>
                  <a:srgbClr val="FF0066"/>
                </a:solidFill>
                <a:latin typeface="Bahnschrift SemiBold SemiConden" panose="020B0502040204020203" pitchFamily="34" charset="0"/>
              </a:rPr>
            </a:br>
            <a:r>
              <a:rPr lang="nl-NL" sz="3600">
                <a:solidFill>
                  <a:srgbClr val="FF0066"/>
                </a:solidFill>
                <a:latin typeface="Bahnschrift SemiBold SemiConden" panose="020B0502040204020203" pitchFamily="34" charset="0"/>
              </a:rPr>
              <a:t>4. VIA WELK DOCUMENT DOE JE DIT?</a:t>
            </a:r>
            <a:endParaRPr lang="nl-BE" sz="3600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563585"/>
            <a:ext cx="10515600" cy="361337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nl-NL" sz="360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Energielabel</a:t>
            </a:r>
          </a:p>
          <a:p>
            <a:pPr marL="742950" indent="-742950">
              <a:buFont typeface="+mj-lt"/>
              <a:buAutoNum type="alphaUcPeriod"/>
            </a:pPr>
            <a:r>
              <a:rPr lang="nl-NL" sz="360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Een </a:t>
            </a:r>
            <a:r>
              <a:rPr lang="nl-NL" sz="3600" err="1">
                <a:solidFill>
                  <a:srgbClr val="002060"/>
                </a:solidFill>
                <a:latin typeface="Bahnschrift SemiBold SemiConden" panose="020B0502040204020203" pitchFamily="34" charset="0"/>
              </a:rPr>
              <a:t>energieovernamedocument</a:t>
            </a:r>
            <a:endParaRPr lang="nl-NL" sz="360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nl-NL" sz="360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Een energieprestatiecertificaat</a:t>
            </a:r>
          </a:p>
        </p:txBody>
      </p:sp>
      <p:sp>
        <p:nvSpPr>
          <p:cNvPr id="4" name="Gelijkbenige driehoek 3"/>
          <p:cNvSpPr/>
          <p:nvPr/>
        </p:nvSpPr>
        <p:spPr>
          <a:xfrm>
            <a:off x="8140699" y="-990600"/>
            <a:ext cx="8023225" cy="7848600"/>
          </a:xfrm>
          <a:prstGeom prst="triangl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81" y="5783633"/>
            <a:ext cx="3213103" cy="943257"/>
          </a:xfrm>
          <a:prstGeom prst="rect">
            <a:avLst/>
          </a:prstGeom>
        </p:spPr>
      </p:pic>
      <p:sp>
        <p:nvSpPr>
          <p:cNvPr id="8" name="Cirkel 7"/>
          <p:cNvSpPr/>
          <p:nvPr/>
        </p:nvSpPr>
        <p:spPr>
          <a:xfrm rot="1506584">
            <a:off x="125696" y="6001755"/>
            <a:ext cx="833231" cy="777973"/>
          </a:xfrm>
          <a:prstGeom prst="pie">
            <a:avLst>
              <a:gd name="adj1" fmla="val 19588760"/>
              <a:gd name="adj2" fmla="val 162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405173" y="6114372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10923600" y="-184802"/>
            <a:ext cx="860400" cy="8604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034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67000" y="1825625"/>
            <a:ext cx="8686800" cy="4351338"/>
          </a:xfrm>
        </p:spPr>
        <p:txBody>
          <a:bodyPr/>
          <a:lstStyle/>
          <a:p>
            <a:pPr marL="0" indent="0">
              <a:buNone/>
            </a:pPr>
            <a:r>
              <a:rPr lang="nl-NL">
                <a:solidFill>
                  <a:srgbClr val="FF0066"/>
                </a:solidFill>
                <a:latin typeface="Bahnschrift SemiBold SemiConden" panose="020B0502040204020203" pitchFamily="34" charset="0"/>
              </a:rPr>
              <a:t>B - </a:t>
            </a:r>
            <a:r>
              <a:rPr lang="nl-NL" err="1">
                <a:solidFill>
                  <a:srgbClr val="FF0066"/>
                </a:solidFill>
                <a:latin typeface="Bahnschrift SemiBold SemiConden" panose="020B0502040204020203" pitchFamily="34" charset="0"/>
              </a:rPr>
              <a:t>Energieovernamedocument</a:t>
            </a:r>
            <a:endParaRPr lang="nl-NL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Gelijkbenige driehoek 3"/>
          <p:cNvSpPr/>
          <p:nvPr/>
        </p:nvSpPr>
        <p:spPr>
          <a:xfrm rot="2606050">
            <a:off x="-4514850" y="-1562101"/>
            <a:ext cx="9766300" cy="7391400"/>
          </a:xfrm>
          <a:prstGeom prst="triangle">
            <a:avLst>
              <a:gd name="adj" fmla="val 4774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Min 5"/>
          <p:cNvSpPr/>
          <p:nvPr/>
        </p:nvSpPr>
        <p:spPr>
          <a:xfrm rot="20281770">
            <a:off x="-928475" y="5873615"/>
            <a:ext cx="4113663" cy="876571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Min 6"/>
          <p:cNvSpPr/>
          <p:nvPr/>
        </p:nvSpPr>
        <p:spPr>
          <a:xfrm rot="992514">
            <a:off x="-2503275" y="2210748"/>
            <a:ext cx="4113663" cy="8765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Cirkel 7"/>
          <p:cNvSpPr/>
          <p:nvPr/>
        </p:nvSpPr>
        <p:spPr>
          <a:xfrm rot="14645618">
            <a:off x="483602" y="615212"/>
            <a:ext cx="833231" cy="777973"/>
          </a:xfrm>
          <a:prstGeom prst="pie">
            <a:avLst>
              <a:gd name="adj1" fmla="val 19588760"/>
              <a:gd name="adj2" fmla="val 169718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850900" y="749300"/>
            <a:ext cx="126000" cy="12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==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97" y="5616434"/>
            <a:ext cx="3213103" cy="9432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JUISTE ANTWOORD: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6E9CCDB-FFE8-12C5-4009-CE5216867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369" y="681037"/>
            <a:ext cx="3205163" cy="45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logram 3"/>
          <p:cNvSpPr/>
          <p:nvPr/>
        </p:nvSpPr>
        <p:spPr>
          <a:xfrm>
            <a:off x="4988" y="0"/>
            <a:ext cx="11493500" cy="6858000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81844" y="2163536"/>
            <a:ext cx="4131128" cy="4078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Energielabel: </a:t>
            </a:r>
          </a:p>
          <a:p>
            <a:pPr marL="0" indent="0">
              <a:buNone/>
            </a:pPr>
            <a:r>
              <a:rPr lang="nl-NL" sz="200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toont hoe energiezuinig een toestel is</a:t>
            </a:r>
          </a:p>
          <a:p>
            <a:pPr marL="0" indent="0">
              <a:buNone/>
            </a:pPr>
            <a:endParaRPr lang="nl-NL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97" y="5705334"/>
            <a:ext cx="3213103" cy="943257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139700" y="365125"/>
            <a:ext cx="943200" cy="94297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58BAD9BE-71BA-8D41-D2BF-F15682D605B0}"/>
              </a:ext>
            </a:extLst>
          </p:cNvPr>
          <p:cNvSpPr txBox="1">
            <a:spLocks/>
          </p:cNvSpPr>
          <p:nvPr/>
        </p:nvSpPr>
        <p:spPr>
          <a:xfrm>
            <a:off x="5932714" y="2098221"/>
            <a:ext cx="4190999" cy="4078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Energieprestatiecertificaat: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 toont hoe energiezuinig een woning 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B65166-1360-E7FB-5011-0EC08BE2E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66" y="3152603"/>
            <a:ext cx="1532163" cy="322343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08538E2-CFB3-FDC4-A4DD-0CADB4920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374" y="3152603"/>
            <a:ext cx="3652125" cy="20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2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1607" cy="1325563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rgbClr val="FF0066"/>
                </a:solidFill>
                <a:latin typeface="Bahnschrift SemiBold SemiConden" panose="020B0502040204020203" pitchFamily="34" charset="0"/>
              </a:rPr>
              <a:t>5. WELKE LAMP VERBRUIKT HET MINST?</a:t>
            </a:r>
            <a:endParaRPr lang="nl-BE" sz="3600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nl-BE" sz="360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LED</a:t>
            </a:r>
          </a:p>
          <a:p>
            <a:pPr marL="0" indent="0">
              <a:buNone/>
            </a:pPr>
            <a:endParaRPr lang="nl-BE" sz="360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nl-BE" sz="360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Halogeen</a:t>
            </a:r>
          </a:p>
          <a:p>
            <a:pPr marL="0" indent="0">
              <a:buNone/>
            </a:pPr>
            <a:endParaRPr lang="nl-BE" sz="360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nl-BE" sz="360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Gloeilamp</a:t>
            </a:r>
          </a:p>
        </p:txBody>
      </p:sp>
      <p:sp>
        <p:nvSpPr>
          <p:cNvPr id="4" name="Gelijkbenige driehoek 3"/>
          <p:cNvSpPr/>
          <p:nvPr/>
        </p:nvSpPr>
        <p:spPr>
          <a:xfrm>
            <a:off x="8026939" y="-990600"/>
            <a:ext cx="8023225" cy="7848600"/>
          </a:xfrm>
          <a:prstGeom prst="triangl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81" y="5783633"/>
            <a:ext cx="3213103" cy="943257"/>
          </a:xfrm>
          <a:prstGeom prst="rect">
            <a:avLst/>
          </a:prstGeom>
        </p:spPr>
      </p:pic>
      <p:sp>
        <p:nvSpPr>
          <p:cNvPr id="8" name="Cirkel 7"/>
          <p:cNvSpPr/>
          <p:nvPr/>
        </p:nvSpPr>
        <p:spPr>
          <a:xfrm rot="1506584">
            <a:off x="125697" y="5939995"/>
            <a:ext cx="833231" cy="777973"/>
          </a:xfrm>
          <a:prstGeom prst="pie">
            <a:avLst>
              <a:gd name="adj1" fmla="val 19588760"/>
              <a:gd name="adj2" fmla="val 162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405174" y="6052612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10923600" y="-184802"/>
            <a:ext cx="860400" cy="8604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24212-4C4F-C635-5857-D21EF6FC8E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11" y="1629836"/>
            <a:ext cx="1850329" cy="103988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C0B8C52-5E9A-73F3-44F5-FB241B8333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67" y="3262700"/>
            <a:ext cx="1119256" cy="84072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D10A07C-C248-8829-2EA5-D6443A3195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14" y="2980638"/>
            <a:ext cx="1178697" cy="117869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3EECF58-09BC-B4EA-3148-FD5A6B8CD9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33" y="3323922"/>
            <a:ext cx="718276" cy="71827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DACCE51-3ED4-5033-1649-0A6AB87902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459" y="1630354"/>
            <a:ext cx="1108638" cy="110863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2A78D03-C2A0-2CEC-D934-27072CC94A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55" y="4429708"/>
            <a:ext cx="655506" cy="1137656"/>
          </a:xfrm>
          <a:prstGeom prst="rect">
            <a:avLst/>
          </a:prstGeom>
        </p:spPr>
      </p:pic>
      <p:pic>
        <p:nvPicPr>
          <p:cNvPr id="4098" name="Picture 2" descr="Prolight LED strip 4x60cm RGB + afstandsbediening IP20 | led-strips |  GAMMA.be">
            <a:extLst>
              <a:ext uri="{FF2B5EF4-FFF2-40B4-BE49-F238E27FC236}">
                <a16:creationId xmlns:a16="http://schemas.microsoft.com/office/drawing/2014/main" id="{2299FE98-467B-37DC-074B-869A8D4B6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34" y="1417622"/>
            <a:ext cx="1534102" cy="153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67000" y="1825625"/>
            <a:ext cx="8686800" cy="4351338"/>
          </a:xfrm>
        </p:spPr>
        <p:txBody>
          <a:bodyPr/>
          <a:lstStyle/>
          <a:p>
            <a:pPr marL="0" indent="0">
              <a:buNone/>
            </a:pPr>
            <a:r>
              <a:rPr lang="nl-NL">
                <a:solidFill>
                  <a:srgbClr val="FF0066"/>
                </a:solidFill>
                <a:latin typeface="Bahnschrift SemiBold SemiConden" panose="020B0502040204020203" pitchFamily="34" charset="0"/>
              </a:rPr>
              <a:t>A - LED</a:t>
            </a:r>
          </a:p>
        </p:txBody>
      </p:sp>
      <p:sp>
        <p:nvSpPr>
          <p:cNvPr id="4" name="Gelijkbenige driehoek 3"/>
          <p:cNvSpPr/>
          <p:nvPr/>
        </p:nvSpPr>
        <p:spPr>
          <a:xfrm rot="2606050">
            <a:off x="-4514850" y="-1562101"/>
            <a:ext cx="9766300" cy="7391400"/>
          </a:xfrm>
          <a:prstGeom prst="triangle">
            <a:avLst>
              <a:gd name="adj" fmla="val 4774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Min 5"/>
          <p:cNvSpPr/>
          <p:nvPr/>
        </p:nvSpPr>
        <p:spPr>
          <a:xfrm rot="20281770">
            <a:off x="-928475" y="5873615"/>
            <a:ext cx="4113663" cy="876571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Min 6"/>
          <p:cNvSpPr/>
          <p:nvPr/>
        </p:nvSpPr>
        <p:spPr>
          <a:xfrm rot="992514">
            <a:off x="-2503275" y="2210748"/>
            <a:ext cx="4113663" cy="8765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Cirkel 7"/>
          <p:cNvSpPr/>
          <p:nvPr/>
        </p:nvSpPr>
        <p:spPr>
          <a:xfrm rot="14645618">
            <a:off x="483602" y="615212"/>
            <a:ext cx="833231" cy="777973"/>
          </a:xfrm>
          <a:prstGeom prst="pie">
            <a:avLst>
              <a:gd name="adj1" fmla="val 19588760"/>
              <a:gd name="adj2" fmla="val 169718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850900" y="749300"/>
            <a:ext cx="126000" cy="12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==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97" y="5616434"/>
            <a:ext cx="3213103" cy="9432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JUISTE ANTWOORD: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B91A6C-59D0-5BD4-76C5-A183D65352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72" y="2583497"/>
            <a:ext cx="1850329" cy="103988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5C55BD7-E674-DB14-C45B-5748F4D410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20" y="2584015"/>
            <a:ext cx="1108638" cy="1108638"/>
          </a:xfrm>
          <a:prstGeom prst="rect">
            <a:avLst/>
          </a:prstGeom>
        </p:spPr>
      </p:pic>
      <p:pic>
        <p:nvPicPr>
          <p:cNvPr id="12" name="Picture 2" descr="Prolight LED strip 4x60cm RGB + afstandsbediening IP20 | led-strips |  GAMMA.be">
            <a:extLst>
              <a:ext uri="{FF2B5EF4-FFF2-40B4-BE49-F238E27FC236}">
                <a16:creationId xmlns:a16="http://schemas.microsoft.com/office/drawing/2014/main" id="{A299619B-08DF-717F-FD27-253137491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95" y="2371283"/>
            <a:ext cx="1534102" cy="153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3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1607" cy="1325563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rgbClr val="FF0066"/>
                </a:solidFill>
                <a:latin typeface="Bahnschrift SemiBold SemiConden" panose="020B0502040204020203" pitchFamily="34" charset="0"/>
              </a:rPr>
              <a:t>6. Stel: je gaat alleen wonen. </a:t>
            </a:r>
            <a:br>
              <a:rPr lang="nl-NL" sz="3600">
                <a:solidFill>
                  <a:srgbClr val="FF0066"/>
                </a:solidFill>
                <a:latin typeface="Bahnschrift SemiBold SemiConden" panose="020B0502040204020203" pitchFamily="34" charset="0"/>
              </a:rPr>
            </a:br>
            <a:r>
              <a:rPr lang="nl-NL" sz="3600">
                <a:solidFill>
                  <a:srgbClr val="FF0066"/>
                </a:solidFill>
                <a:latin typeface="Bahnschrift SemiBold SemiConden" panose="020B0502040204020203" pitchFamily="34" charset="0"/>
              </a:rPr>
              <a:t>HOE KIES JIJ JE ENERGIELEVERANCIER?</a:t>
            </a:r>
            <a:endParaRPr lang="nl-BE" sz="3600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Ik vraag het aan een vriend en neem dezelfde leverancier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Ik surf naar een website om prijzen te vergelijken en kies de goedkoopste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Ik ga naar een leverancier waarvan ik reclame gezien heb</a:t>
            </a:r>
          </a:p>
        </p:txBody>
      </p:sp>
      <p:sp>
        <p:nvSpPr>
          <p:cNvPr id="4" name="Gelijkbenige driehoek 3"/>
          <p:cNvSpPr/>
          <p:nvPr/>
        </p:nvSpPr>
        <p:spPr>
          <a:xfrm>
            <a:off x="8140699" y="-990600"/>
            <a:ext cx="8023225" cy="7848600"/>
          </a:xfrm>
          <a:prstGeom prst="triangl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81" y="5783633"/>
            <a:ext cx="3213103" cy="943257"/>
          </a:xfrm>
          <a:prstGeom prst="rect">
            <a:avLst/>
          </a:prstGeom>
        </p:spPr>
      </p:pic>
      <p:sp>
        <p:nvSpPr>
          <p:cNvPr id="8" name="Cirkel 7"/>
          <p:cNvSpPr/>
          <p:nvPr/>
        </p:nvSpPr>
        <p:spPr>
          <a:xfrm rot="1506584">
            <a:off x="139302" y="5939995"/>
            <a:ext cx="833231" cy="777973"/>
          </a:xfrm>
          <a:prstGeom prst="pie">
            <a:avLst>
              <a:gd name="adj1" fmla="val 19588760"/>
              <a:gd name="adj2" fmla="val 162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418779" y="6052612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10923600" y="-184802"/>
            <a:ext cx="860400" cy="8604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3841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67000" y="1825625"/>
            <a:ext cx="8686800" cy="4351338"/>
          </a:xfrm>
        </p:spPr>
        <p:txBody>
          <a:bodyPr/>
          <a:lstStyle/>
          <a:p>
            <a:pPr marL="0" indent="0">
              <a:buNone/>
            </a:pPr>
            <a:r>
              <a:rPr lang="nl-NL">
                <a:solidFill>
                  <a:srgbClr val="FF0066"/>
                </a:solidFill>
                <a:latin typeface="Bahnschrift SemiBold SemiConden" panose="020B0502040204020203" pitchFamily="34" charset="0"/>
              </a:rPr>
              <a:t>B – Vergelijk prijzen op een officiële website zoals www.mijnernergie.be</a:t>
            </a:r>
          </a:p>
        </p:txBody>
      </p:sp>
      <p:sp>
        <p:nvSpPr>
          <p:cNvPr id="4" name="Gelijkbenige driehoek 3"/>
          <p:cNvSpPr/>
          <p:nvPr/>
        </p:nvSpPr>
        <p:spPr>
          <a:xfrm rot="2606050">
            <a:off x="-4514850" y="-1562101"/>
            <a:ext cx="9766300" cy="7391400"/>
          </a:xfrm>
          <a:prstGeom prst="triangle">
            <a:avLst>
              <a:gd name="adj" fmla="val 4774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Min 5"/>
          <p:cNvSpPr/>
          <p:nvPr/>
        </p:nvSpPr>
        <p:spPr>
          <a:xfrm rot="20281770">
            <a:off x="-928475" y="5873615"/>
            <a:ext cx="4113663" cy="876571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Min 6"/>
          <p:cNvSpPr/>
          <p:nvPr/>
        </p:nvSpPr>
        <p:spPr>
          <a:xfrm rot="992514">
            <a:off x="-2503275" y="2210748"/>
            <a:ext cx="4113663" cy="8765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Cirkel 7"/>
          <p:cNvSpPr/>
          <p:nvPr/>
        </p:nvSpPr>
        <p:spPr>
          <a:xfrm rot="14645618">
            <a:off x="483602" y="615212"/>
            <a:ext cx="833231" cy="777973"/>
          </a:xfrm>
          <a:prstGeom prst="pie">
            <a:avLst>
              <a:gd name="adj1" fmla="val 19588760"/>
              <a:gd name="adj2" fmla="val 169718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850900" y="749300"/>
            <a:ext cx="126000" cy="12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==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97" y="5616434"/>
            <a:ext cx="3213103" cy="9432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JUISTE ANTWOORD:</a:t>
            </a:r>
          </a:p>
        </p:txBody>
      </p:sp>
    </p:spTree>
    <p:extLst>
      <p:ext uri="{BB962C8B-B14F-4D97-AF65-F5344CB8AC3E}">
        <p14:creationId xmlns:p14="http://schemas.microsoft.com/office/powerpoint/2010/main" val="806869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1607" cy="1325563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rgbClr val="FF0066"/>
                </a:solidFill>
                <a:latin typeface="Bahnschrift SemiBold SemiConden" panose="020B0502040204020203" pitchFamily="34" charset="0"/>
              </a:rPr>
              <a:t>7. WAT IS EEN VOORSCHOTFACTUUR?</a:t>
            </a:r>
            <a:endParaRPr lang="nl-BE" sz="3600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Gelijkbenige driehoek 3"/>
          <p:cNvSpPr/>
          <p:nvPr/>
        </p:nvSpPr>
        <p:spPr>
          <a:xfrm>
            <a:off x="8140699" y="-990600"/>
            <a:ext cx="8023225" cy="7848600"/>
          </a:xfrm>
          <a:prstGeom prst="triangl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81" y="5783633"/>
            <a:ext cx="3213103" cy="943257"/>
          </a:xfrm>
          <a:prstGeom prst="rect">
            <a:avLst/>
          </a:prstGeom>
        </p:spPr>
      </p:pic>
      <p:sp>
        <p:nvSpPr>
          <p:cNvPr id="8" name="Cirkel 7"/>
          <p:cNvSpPr/>
          <p:nvPr/>
        </p:nvSpPr>
        <p:spPr>
          <a:xfrm rot="1506584">
            <a:off x="253870" y="5922914"/>
            <a:ext cx="833231" cy="777973"/>
          </a:xfrm>
          <a:prstGeom prst="pie">
            <a:avLst>
              <a:gd name="adj1" fmla="val 19588760"/>
              <a:gd name="adj2" fmla="val 162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569685" y="6035531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10923600" y="-184802"/>
            <a:ext cx="860400" cy="8604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Je betaalt een bepaald bedrag per maand. Dit is een schatting van hoeveel energie je zal verbruiken. 1x per jaar volgt de eindafrekening.</a:t>
            </a:r>
            <a:b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endParaRPr lang="nl-NL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Je betaalt wat je nu al kan betalen, de rest volgt later</a:t>
            </a:r>
            <a:b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endParaRPr lang="nl-NL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Je betaald een bedrag voor je aansluiting bij de leverancier</a:t>
            </a:r>
          </a:p>
          <a:p>
            <a:pPr marL="742950" indent="-742950">
              <a:buAutoNum type="alphaUcPeriod"/>
            </a:pPr>
            <a:endParaRPr lang="nl-NL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  <a:p>
            <a:pPr marL="742950" indent="-742950"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/>
              </a:rPr>
              <a:t>Antwoord: A</a:t>
            </a:r>
            <a:endParaRPr lang="nl-NL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5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67000" y="1825625"/>
            <a:ext cx="5308255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>
                <a:solidFill>
                  <a:srgbClr val="FF0066"/>
                </a:solidFill>
                <a:latin typeface="Bahnschrift SemiBold SemiConden" panose="020B0502040204020203" pitchFamily="34" charset="0"/>
              </a:rPr>
              <a:t>A – Je betaalt een bepaald bedrag per maand. Dit is een schatting van hoeveel energie je zal verbruiken.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>
                <a:solidFill>
                  <a:srgbClr val="FF0066"/>
                </a:solidFill>
                <a:latin typeface="Bahnschrift SemiBold SemiConden" panose="020B0502040204020203" pitchFamily="34" charset="0"/>
              </a:rPr>
              <a:t>1x per jaar volgt de eindafrekening.</a:t>
            </a:r>
            <a:br>
              <a:rPr lang="nl-NL">
                <a:solidFill>
                  <a:srgbClr val="FF0066"/>
                </a:solidFill>
                <a:latin typeface="Bahnschrift SemiBold SemiConden" panose="020B0502040204020203" pitchFamily="34" charset="0"/>
              </a:rPr>
            </a:br>
            <a:endParaRPr lang="nl-NL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endParaRPr lang="nl-NL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Gelijkbenige driehoek 3"/>
          <p:cNvSpPr/>
          <p:nvPr/>
        </p:nvSpPr>
        <p:spPr>
          <a:xfrm rot="2606050">
            <a:off x="-4514850" y="-1562101"/>
            <a:ext cx="9766300" cy="7391400"/>
          </a:xfrm>
          <a:prstGeom prst="triangle">
            <a:avLst>
              <a:gd name="adj" fmla="val 4774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Min 5"/>
          <p:cNvSpPr/>
          <p:nvPr/>
        </p:nvSpPr>
        <p:spPr>
          <a:xfrm rot="20281770">
            <a:off x="-928475" y="5873615"/>
            <a:ext cx="4113663" cy="876571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Min 6"/>
          <p:cNvSpPr/>
          <p:nvPr/>
        </p:nvSpPr>
        <p:spPr>
          <a:xfrm rot="992514">
            <a:off x="-2503275" y="2210748"/>
            <a:ext cx="4113663" cy="8765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Cirkel 7"/>
          <p:cNvSpPr/>
          <p:nvPr/>
        </p:nvSpPr>
        <p:spPr>
          <a:xfrm rot="14645618">
            <a:off x="483602" y="615212"/>
            <a:ext cx="833231" cy="777973"/>
          </a:xfrm>
          <a:prstGeom prst="pie">
            <a:avLst>
              <a:gd name="adj1" fmla="val 19588760"/>
              <a:gd name="adj2" fmla="val 169718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850900" y="749300"/>
            <a:ext cx="126000" cy="12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==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97" y="5616434"/>
            <a:ext cx="3213103" cy="9432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JUISTE ANTWOORD: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8A87791-E667-A157-BCF2-761A1623F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08" y="112143"/>
            <a:ext cx="4192820" cy="53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66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1607" cy="1325563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rgbClr val="FF0066"/>
                </a:solidFill>
                <a:latin typeface="Bahnschrift SemiBold SemiConden" panose="020B0502040204020203" pitchFamily="34" charset="0"/>
              </a:rPr>
              <a:t>8. WELKE INSTALLATIE VERBRUIKT HET MEEST ENERGIE?</a:t>
            </a:r>
            <a:endParaRPr lang="nl-BE" sz="3600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Gelijkbenige driehoek 3"/>
          <p:cNvSpPr/>
          <p:nvPr/>
        </p:nvSpPr>
        <p:spPr>
          <a:xfrm>
            <a:off x="8140699" y="-990600"/>
            <a:ext cx="8023225" cy="7848600"/>
          </a:xfrm>
          <a:prstGeom prst="triangl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81" y="5783633"/>
            <a:ext cx="3213103" cy="943257"/>
          </a:xfrm>
          <a:prstGeom prst="rect">
            <a:avLst/>
          </a:prstGeom>
        </p:spPr>
      </p:pic>
      <p:sp>
        <p:nvSpPr>
          <p:cNvPr id="8" name="Cirkel 7"/>
          <p:cNvSpPr/>
          <p:nvPr/>
        </p:nvSpPr>
        <p:spPr>
          <a:xfrm rot="1506584">
            <a:off x="125696" y="5922911"/>
            <a:ext cx="833231" cy="777973"/>
          </a:xfrm>
          <a:prstGeom prst="pie">
            <a:avLst>
              <a:gd name="adj1" fmla="val 19588760"/>
              <a:gd name="adj2" fmla="val 162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405173" y="6035528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10923600" y="-184802"/>
            <a:ext cx="860400" cy="8604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nl-NL" sz="360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Centrale verwarming</a:t>
            </a:r>
          </a:p>
          <a:p>
            <a:pPr marL="742950" indent="-742950">
              <a:buFont typeface="+mj-lt"/>
              <a:buAutoNum type="alphaUcPeriod"/>
            </a:pPr>
            <a:endParaRPr lang="nl-NL" sz="360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nl-NL" sz="360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Koelkast</a:t>
            </a:r>
          </a:p>
          <a:p>
            <a:pPr marL="742950" indent="-742950">
              <a:buFont typeface="+mj-lt"/>
              <a:buAutoNum type="alphaUcPeriod"/>
            </a:pPr>
            <a:endParaRPr lang="nl-NL" sz="360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nl-NL" sz="360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Droogkast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3D27622-E4CF-AA42-ABBE-45A5D16879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4"/>
          <a:stretch/>
        </p:blipFill>
        <p:spPr>
          <a:xfrm>
            <a:off x="3324658" y="2434340"/>
            <a:ext cx="1453287" cy="194015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C6FEAA7-0DFF-45B4-2A83-C0C2910597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91" y="4581126"/>
            <a:ext cx="1730774" cy="1730774"/>
          </a:xfrm>
          <a:prstGeom prst="rect">
            <a:avLst/>
          </a:prstGeom>
        </p:spPr>
      </p:pic>
      <p:pic>
        <p:nvPicPr>
          <p:cNvPr id="5122" name="Picture 2" descr="Van Marcke Radiator Henrad Compact 1212W 70x10x60 cm Wit">
            <a:extLst>
              <a:ext uri="{FF2B5EF4-FFF2-40B4-BE49-F238E27FC236}">
                <a16:creationId xmlns:a16="http://schemas.microsoft.com/office/drawing/2014/main" id="{22356474-E03D-EEB2-10C3-33C344BD0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/>
        </p:blipFill>
        <p:spPr bwMode="auto">
          <a:xfrm>
            <a:off x="5523520" y="1536211"/>
            <a:ext cx="2391319" cy="19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48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>
                <a:solidFill>
                  <a:srgbClr val="FF0066"/>
                </a:solidFill>
                <a:latin typeface="Bahnschrift SemiBold SemiConden" panose="020B0502040204020203" pitchFamily="34" charset="0"/>
              </a:rPr>
              <a:t>1. WAARVOOR VERBRUIK JE HET MEESTE WATER?</a:t>
            </a:r>
            <a:endParaRPr lang="nl-BE" sz="4000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nl-BE" sz="3600">
                <a:solidFill>
                  <a:srgbClr val="002060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Toilet</a:t>
            </a:r>
          </a:p>
          <a:p>
            <a:pPr marL="742950" indent="-742950">
              <a:buFont typeface="+mj-lt"/>
              <a:buAutoNum type="alphaUcPeriod"/>
            </a:pPr>
            <a:r>
              <a:rPr lang="nl-BE" sz="3600">
                <a:solidFill>
                  <a:srgbClr val="002060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Douche/bad </a:t>
            </a:r>
          </a:p>
          <a:p>
            <a:pPr marL="742950" indent="-742950">
              <a:buFont typeface="+mj-lt"/>
              <a:buAutoNum type="alphaUcPeriod"/>
            </a:pPr>
            <a:r>
              <a:rPr lang="nl-BE" sz="3600">
                <a:solidFill>
                  <a:srgbClr val="002060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Wasmachine</a:t>
            </a:r>
          </a:p>
        </p:txBody>
      </p:sp>
      <p:sp>
        <p:nvSpPr>
          <p:cNvPr id="4" name="Gelijkbenige driehoek 3"/>
          <p:cNvSpPr/>
          <p:nvPr/>
        </p:nvSpPr>
        <p:spPr>
          <a:xfrm>
            <a:off x="8140699" y="-990600"/>
            <a:ext cx="8023225" cy="7848600"/>
          </a:xfrm>
          <a:prstGeom prst="triangl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81" y="5783633"/>
            <a:ext cx="3213103" cy="943257"/>
          </a:xfrm>
          <a:prstGeom prst="rect">
            <a:avLst/>
          </a:prstGeom>
        </p:spPr>
      </p:pic>
      <p:sp>
        <p:nvSpPr>
          <p:cNvPr id="8" name="Cirkel 7"/>
          <p:cNvSpPr/>
          <p:nvPr/>
        </p:nvSpPr>
        <p:spPr>
          <a:xfrm rot="1506584">
            <a:off x="125697" y="5977414"/>
            <a:ext cx="833231" cy="777973"/>
          </a:xfrm>
          <a:prstGeom prst="pie">
            <a:avLst>
              <a:gd name="adj1" fmla="val 19588760"/>
              <a:gd name="adj2" fmla="val 162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405174" y="6090031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10923600" y="-184802"/>
            <a:ext cx="860400" cy="8604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8228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67000" y="1825625"/>
            <a:ext cx="5308255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>
                <a:solidFill>
                  <a:srgbClr val="FF0066"/>
                </a:solidFill>
                <a:latin typeface="Bahnschrift SemiBold SemiConden" panose="020B0502040204020203" pitchFamily="34" charset="0"/>
              </a:rPr>
              <a:t>A – Centrale verwarming</a:t>
            </a:r>
            <a:br>
              <a:rPr lang="nl-NL">
                <a:solidFill>
                  <a:srgbClr val="FF0066"/>
                </a:solidFill>
                <a:latin typeface="Bahnschrift SemiBold SemiConden" panose="020B0502040204020203" pitchFamily="34" charset="0"/>
              </a:rPr>
            </a:br>
            <a:endParaRPr lang="nl-NL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endParaRPr lang="nl-NL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Gelijkbenige driehoek 3"/>
          <p:cNvSpPr/>
          <p:nvPr/>
        </p:nvSpPr>
        <p:spPr>
          <a:xfrm rot="2606050">
            <a:off x="-4514850" y="-1562101"/>
            <a:ext cx="9766300" cy="7391400"/>
          </a:xfrm>
          <a:prstGeom prst="triangle">
            <a:avLst>
              <a:gd name="adj" fmla="val 4774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Min 5"/>
          <p:cNvSpPr/>
          <p:nvPr/>
        </p:nvSpPr>
        <p:spPr>
          <a:xfrm rot="20281770">
            <a:off x="-928475" y="5873615"/>
            <a:ext cx="4113663" cy="876571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Min 6"/>
          <p:cNvSpPr/>
          <p:nvPr/>
        </p:nvSpPr>
        <p:spPr>
          <a:xfrm rot="992514">
            <a:off x="-2503275" y="2210748"/>
            <a:ext cx="4113663" cy="8765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Cirkel 7"/>
          <p:cNvSpPr/>
          <p:nvPr/>
        </p:nvSpPr>
        <p:spPr>
          <a:xfrm rot="14645618">
            <a:off x="483602" y="615212"/>
            <a:ext cx="833231" cy="777973"/>
          </a:xfrm>
          <a:prstGeom prst="pie">
            <a:avLst>
              <a:gd name="adj1" fmla="val 19588760"/>
              <a:gd name="adj2" fmla="val 169718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850900" y="749300"/>
            <a:ext cx="126000" cy="12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==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97" y="5616434"/>
            <a:ext cx="3213103" cy="9432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JUISTE ANTWOORD:</a:t>
            </a:r>
          </a:p>
        </p:txBody>
      </p:sp>
      <p:pic>
        <p:nvPicPr>
          <p:cNvPr id="11" name="Picture 2" descr="Van Marcke Radiator Henrad Compact 1212W 70x10x60 cm Wit">
            <a:extLst>
              <a:ext uri="{FF2B5EF4-FFF2-40B4-BE49-F238E27FC236}">
                <a16:creationId xmlns:a16="http://schemas.microsoft.com/office/drawing/2014/main" id="{81676629-82D7-2187-5613-893E3772B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/>
        </p:blipFill>
        <p:spPr bwMode="auto">
          <a:xfrm>
            <a:off x="3111718" y="2369610"/>
            <a:ext cx="3313794" cy="276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DE1CC88-E9C8-AB7D-AF17-C16922BEE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151" y="2649033"/>
            <a:ext cx="3719839" cy="219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85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1607" cy="1325563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rgbClr val="FF0066"/>
                </a:solidFill>
                <a:latin typeface="Bahnschrift SemiBold SemiConden" panose="020B0502040204020203" pitchFamily="34" charset="0"/>
              </a:rPr>
              <a:t>9. HOE VOORKOM JE SLUIPVERBRUIK?</a:t>
            </a:r>
            <a:endParaRPr lang="nl-BE" sz="3600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Gelijkbenige driehoek 3"/>
          <p:cNvSpPr/>
          <p:nvPr/>
        </p:nvSpPr>
        <p:spPr>
          <a:xfrm>
            <a:off x="8140699" y="-990600"/>
            <a:ext cx="8023225" cy="7848600"/>
          </a:xfrm>
          <a:prstGeom prst="triangl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81" y="5783633"/>
            <a:ext cx="3213103" cy="943257"/>
          </a:xfrm>
          <a:prstGeom prst="rect">
            <a:avLst/>
          </a:prstGeom>
        </p:spPr>
      </p:pic>
      <p:sp>
        <p:nvSpPr>
          <p:cNvPr id="8" name="Cirkel 7"/>
          <p:cNvSpPr/>
          <p:nvPr/>
        </p:nvSpPr>
        <p:spPr>
          <a:xfrm rot="1506584">
            <a:off x="125696" y="5922911"/>
            <a:ext cx="833231" cy="777973"/>
          </a:xfrm>
          <a:prstGeom prst="pie">
            <a:avLst>
              <a:gd name="adj1" fmla="val 19588760"/>
              <a:gd name="adj2" fmla="val 162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405173" y="6035528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10923600" y="-184802"/>
            <a:ext cx="860400" cy="8604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644148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Laat je toestellen stand-by staan als je ze niet gebruikt. Bijvoorbeeld je T.V.</a:t>
            </a:r>
          </a:p>
          <a:p>
            <a:pPr marL="742950" indent="-742950">
              <a:buFont typeface="+mj-lt"/>
              <a:buAutoNum type="alphaUcPeriod"/>
            </a:pPr>
            <a:endParaRPr lang="nl-NL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Steek je toestellen in een verdeelstekker met een aan/uitknop</a:t>
            </a:r>
          </a:p>
          <a:p>
            <a:pPr marL="742950" indent="-742950">
              <a:buFont typeface="+mj-lt"/>
              <a:buAutoNum type="alphaUcPeriod"/>
            </a:pPr>
            <a:endParaRPr lang="nl-NL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/>
              </a:rPr>
              <a:t>Je lader in het stopcontact laten zitten wanneer je deze niet gebruikt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2C3E6FD-158C-CED3-F783-D4E6476B7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14" y="2766558"/>
            <a:ext cx="1875065" cy="187506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CDDA276-3686-5E6E-320C-AEE7A6D046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12" b="97647" l="8976" r="89764">
                        <a14:foregroundMark x1="9606" y1="11294" x2="9291" y2="20471"/>
                        <a14:foregroundMark x1="10236" y1="11529" x2="10236" y2="11529"/>
                        <a14:foregroundMark x1="28346" y1="39294" x2="28346" y2="39294"/>
                        <a14:foregroundMark x1="34488" y1="32706" x2="36535" y2="32471"/>
                        <a14:foregroundMark x1="55906" y1="51059" x2="56063" y2="48235"/>
                        <a14:foregroundMark x1="79528" y1="39059" x2="81417" y2="40235"/>
                        <a14:foregroundMark x1="19528" y1="97882" x2="20315" y2="97647"/>
                        <a14:foregroundMark x1="8976" y1="59059" x2="8976" y2="48000"/>
                        <a14:backgroundMark x1="16220" y1="75529" x2="21575" y2="78118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64"/>
          <a:stretch/>
        </p:blipFill>
        <p:spPr>
          <a:xfrm>
            <a:off x="5629067" y="5089751"/>
            <a:ext cx="3482276" cy="175116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D881976-AAB9-BE8F-0DE9-1E70D25772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34000" y1="32581" x2="32000" y2="41613"/>
                        <a14:backgroundMark x1="40857" y1="70968" x2="61143" y2="709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1414" y="1320238"/>
            <a:ext cx="2078269" cy="1840753"/>
          </a:xfrm>
          <a:prstGeom prst="rect">
            <a:avLst/>
          </a:prstGeom>
        </p:spPr>
      </p:pic>
      <p:pic>
        <p:nvPicPr>
          <p:cNvPr id="8194" name="Picture 2" descr="Evitar el Stand By de los aparatos eléctricos">
            <a:extLst>
              <a:ext uri="{FF2B5EF4-FFF2-40B4-BE49-F238E27FC236}">
                <a16:creationId xmlns:a16="http://schemas.microsoft.com/office/drawing/2014/main" id="{BFDAD7A3-084B-0598-2BCF-3EE40BD7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1667" y1="23333" x2="63667" y2="29000"/>
                        <a14:foregroundMark x1="66667" y1="34333" x2="66667" y2="46333"/>
                        <a14:foregroundMark x1="67667" y1="32667" x2="67667" y2="34000"/>
                        <a14:foregroundMark x1="59667" y1="24333" x2="35333" y2="19000"/>
                        <a14:foregroundMark x1="42333" y1="19333" x2="49667" y2="17667"/>
                        <a14:foregroundMark x1="40000" y1="19000" x2="45667" y2="17333"/>
                        <a14:foregroundMark x1="49000" y1="18667" x2="53667" y2="21333"/>
                        <a14:foregroundMark x1="51333" y1="18667" x2="57667" y2="22333"/>
                        <a14:foregroundMark x1="57667" y1="20000" x2="52667" y2="19333"/>
                        <a14:foregroundMark x1="21000" y1="79667" x2="21000" y2="79667"/>
                        <a14:foregroundMark x1="31667" y1="79333" x2="31667" y2="79333"/>
                        <a14:foregroundMark x1="39333" y1="78000" x2="39333" y2="78000"/>
                        <a14:foregroundMark x1="45667" y1="78667" x2="45667" y2="78667"/>
                        <a14:foregroundMark x1="55000" y1="81667" x2="55000" y2="81667"/>
                        <a14:foregroundMark x1="63667" y1="79333" x2="63667" y2="79333"/>
                        <a14:foregroundMark x1="74000" y1="79333" x2="74000" y2="79333"/>
                        <a14:foregroundMark x1="67000" y1="79333" x2="67000" y2="79333"/>
                        <a14:foregroundMark x1="66667" y1="79333" x2="67333" y2="79333"/>
                        <a14:backgroundMark x1="51055" y1="16505" x2="50387" y2="16376"/>
                        <a14:backgroundMark x1="66667" y1="81333" x2="66667" y2="81333"/>
                        <a14:backgroundMark x1="38667" y1="80333" x2="38667" y2="80333"/>
                        <a14:backgroundMark x1="66000" y1="78000" x2="66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205" y="1633310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33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67000" y="1825625"/>
            <a:ext cx="5308255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>
                <a:solidFill>
                  <a:srgbClr val="FF0066"/>
                </a:solidFill>
                <a:latin typeface="Bahnschrift SemiBold SemiConden" panose="020B0502040204020203" pitchFamily="34" charset="0"/>
              </a:rPr>
              <a:t>A – Steek je toestellen in een verdeelstekker met een aan/uitknop</a:t>
            </a:r>
            <a:br>
              <a:rPr lang="nl-NL">
                <a:solidFill>
                  <a:srgbClr val="FF0066"/>
                </a:solidFill>
                <a:latin typeface="Bahnschrift SemiBold SemiConden" panose="020B0502040204020203" pitchFamily="34" charset="0"/>
              </a:rPr>
            </a:br>
            <a:endParaRPr lang="nl-NL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endParaRPr lang="nl-NL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Gelijkbenige driehoek 3"/>
          <p:cNvSpPr/>
          <p:nvPr/>
        </p:nvSpPr>
        <p:spPr>
          <a:xfrm rot="2606050">
            <a:off x="-4514850" y="-1562101"/>
            <a:ext cx="9766300" cy="7391400"/>
          </a:xfrm>
          <a:prstGeom prst="triangle">
            <a:avLst>
              <a:gd name="adj" fmla="val 4774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Min 5"/>
          <p:cNvSpPr/>
          <p:nvPr/>
        </p:nvSpPr>
        <p:spPr>
          <a:xfrm rot="20281770">
            <a:off x="-928475" y="5873615"/>
            <a:ext cx="4113663" cy="876571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Min 6"/>
          <p:cNvSpPr/>
          <p:nvPr/>
        </p:nvSpPr>
        <p:spPr>
          <a:xfrm rot="992514">
            <a:off x="-2503275" y="2210748"/>
            <a:ext cx="4113663" cy="8765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Cirkel 7"/>
          <p:cNvSpPr/>
          <p:nvPr/>
        </p:nvSpPr>
        <p:spPr>
          <a:xfrm rot="14645618">
            <a:off x="483602" y="615212"/>
            <a:ext cx="833231" cy="777973"/>
          </a:xfrm>
          <a:prstGeom prst="pie">
            <a:avLst>
              <a:gd name="adj1" fmla="val 19588760"/>
              <a:gd name="adj2" fmla="val 169718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850900" y="749300"/>
            <a:ext cx="126000" cy="12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==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97" y="5616434"/>
            <a:ext cx="3213103" cy="9432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JUISTE ANTWOORD: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60109AF-E40A-E5B2-D20D-96E817649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43" y="2892425"/>
            <a:ext cx="34194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30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logram 3"/>
          <p:cNvSpPr/>
          <p:nvPr/>
        </p:nvSpPr>
        <p:spPr>
          <a:xfrm>
            <a:off x="4988" y="0"/>
            <a:ext cx="11493500" cy="6858000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81844" y="2163536"/>
            <a:ext cx="8556170" cy="4078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Toestellen op stand-by laten staan en je oplader laten zitten zonder op te laden toestel, zijn vormen van sluipverbruik. Voor een gemiddeld gezin bedraagt het sluipverbruik 10% van de totale factuur!</a:t>
            </a:r>
          </a:p>
          <a:p>
            <a:pPr marL="0" indent="0">
              <a:buNone/>
            </a:pPr>
            <a:endParaRPr lang="nl-NL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VERMIJD SLUIPVERBRUIK!!!</a:t>
            </a:r>
          </a:p>
          <a:p>
            <a:pPr marL="0" indent="0">
              <a:buNone/>
            </a:pPr>
            <a:endParaRPr lang="nl-NL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97" y="5705334"/>
            <a:ext cx="3213103" cy="943257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139700" y="365125"/>
            <a:ext cx="943200" cy="94297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308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1607" cy="1325563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rgbClr val="FF0066"/>
                </a:solidFill>
                <a:latin typeface="Bahnschrift SemiBold SemiConden" panose="020B0502040204020203" pitchFamily="34" charset="0"/>
              </a:rPr>
              <a:t>10. WELKE TIP HOORT BIJ DE CARTOON?</a:t>
            </a:r>
            <a:endParaRPr lang="nl-BE" sz="3600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Gelijkbenige driehoek 3"/>
          <p:cNvSpPr/>
          <p:nvPr/>
        </p:nvSpPr>
        <p:spPr>
          <a:xfrm>
            <a:off x="8140699" y="-990600"/>
            <a:ext cx="8023225" cy="7848600"/>
          </a:xfrm>
          <a:prstGeom prst="triangl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81" y="5783633"/>
            <a:ext cx="3213103" cy="943257"/>
          </a:xfrm>
          <a:prstGeom prst="rect">
            <a:avLst/>
          </a:prstGeom>
        </p:spPr>
      </p:pic>
      <p:sp>
        <p:nvSpPr>
          <p:cNvPr id="8" name="Cirkel 7"/>
          <p:cNvSpPr/>
          <p:nvPr/>
        </p:nvSpPr>
        <p:spPr>
          <a:xfrm rot="1506584">
            <a:off x="125696" y="5922911"/>
            <a:ext cx="833231" cy="777973"/>
          </a:xfrm>
          <a:prstGeom prst="pie">
            <a:avLst>
              <a:gd name="adj1" fmla="val 19588760"/>
              <a:gd name="adj2" fmla="val 162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405173" y="6035528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10923600" y="-184802"/>
            <a:ext cx="860400" cy="8604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35027" y="1481421"/>
            <a:ext cx="56577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Kies uit: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Laat geen lichten branden als het niet nodig is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Was buiten drogen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Douchen in plaats van baden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Verwarming lager zetten</a:t>
            </a:r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0586B9E1-B7EE-D4F0-ACCF-674F1CE8C493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4"/>
          <a:stretch/>
        </p:blipFill>
        <p:spPr bwMode="auto">
          <a:xfrm>
            <a:off x="672194" y="1540702"/>
            <a:ext cx="3894742" cy="4061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5694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70200" y="1825625"/>
            <a:ext cx="5105055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>
                <a:solidFill>
                  <a:srgbClr val="FF0066"/>
                </a:solidFill>
                <a:latin typeface="Bahnschrift SemiBold SemiConden" panose="020B0502040204020203" pitchFamily="34" charset="0"/>
              </a:rPr>
              <a:t>B - Droog de was buiten</a:t>
            </a:r>
          </a:p>
        </p:txBody>
      </p:sp>
      <p:sp>
        <p:nvSpPr>
          <p:cNvPr id="4" name="Gelijkbenige driehoek 3"/>
          <p:cNvSpPr/>
          <p:nvPr/>
        </p:nvSpPr>
        <p:spPr>
          <a:xfrm rot="2606050">
            <a:off x="-4514850" y="-1562101"/>
            <a:ext cx="9766300" cy="7391400"/>
          </a:xfrm>
          <a:prstGeom prst="triangle">
            <a:avLst>
              <a:gd name="adj" fmla="val 4774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Min 5"/>
          <p:cNvSpPr/>
          <p:nvPr/>
        </p:nvSpPr>
        <p:spPr>
          <a:xfrm rot="20281770">
            <a:off x="-928475" y="5873615"/>
            <a:ext cx="4113663" cy="876571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Min 6"/>
          <p:cNvSpPr/>
          <p:nvPr/>
        </p:nvSpPr>
        <p:spPr>
          <a:xfrm rot="992514">
            <a:off x="-2503275" y="2210748"/>
            <a:ext cx="4113663" cy="8765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Cirkel 7"/>
          <p:cNvSpPr/>
          <p:nvPr/>
        </p:nvSpPr>
        <p:spPr>
          <a:xfrm rot="14645618">
            <a:off x="483602" y="615212"/>
            <a:ext cx="833231" cy="777973"/>
          </a:xfrm>
          <a:prstGeom prst="pie">
            <a:avLst>
              <a:gd name="adj1" fmla="val 19588760"/>
              <a:gd name="adj2" fmla="val 169718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850900" y="749300"/>
            <a:ext cx="126000" cy="12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==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97" y="5616434"/>
            <a:ext cx="3213103" cy="9432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JUISTE ANTWOORD:</a:t>
            </a:r>
          </a:p>
        </p:txBody>
      </p:sp>
      <p:pic>
        <p:nvPicPr>
          <p:cNvPr id="11" name="Tijdelijke aanduiding voor inhoud 3">
            <a:extLst>
              <a:ext uri="{FF2B5EF4-FFF2-40B4-BE49-F238E27FC236}">
                <a16:creationId xmlns:a16="http://schemas.microsoft.com/office/drawing/2014/main" id="{EC20081C-06AE-AC18-C6D7-0AEE00720AF4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4"/>
          <a:stretch/>
        </p:blipFill>
        <p:spPr bwMode="auto">
          <a:xfrm>
            <a:off x="3463248" y="2594655"/>
            <a:ext cx="4120422" cy="3817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4516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1607" cy="1325563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rgbClr val="FF0066"/>
                </a:solidFill>
                <a:latin typeface="Bahnschrift SemiBold SemiConden" panose="020B0502040204020203" pitchFamily="34" charset="0"/>
              </a:rPr>
              <a:t>10. WELKE TIP HOORT BIJ DE CARTOON?</a:t>
            </a:r>
            <a:endParaRPr lang="nl-BE" sz="3600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Gelijkbenige driehoek 3"/>
          <p:cNvSpPr/>
          <p:nvPr/>
        </p:nvSpPr>
        <p:spPr>
          <a:xfrm>
            <a:off x="8140699" y="-990600"/>
            <a:ext cx="8023225" cy="7848600"/>
          </a:xfrm>
          <a:prstGeom prst="triangl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81" y="5783633"/>
            <a:ext cx="3213103" cy="943257"/>
          </a:xfrm>
          <a:prstGeom prst="rect">
            <a:avLst/>
          </a:prstGeom>
        </p:spPr>
      </p:pic>
      <p:sp>
        <p:nvSpPr>
          <p:cNvPr id="8" name="Cirkel 7"/>
          <p:cNvSpPr/>
          <p:nvPr/>
        </p:nvSpPr>
        <p:spPr>
          <a:xfrm rot="1506584">
            <a:off x="125696" y="5922911"/>
            <a:ext cx="833231" cy="777973"/>
          </a:xfrm>
          <a:prstGeom prst="pie">
            <a:avLst>
              <a:gd name="adj1" fmla="val 19588760"/>
              <a:gd name="adj2" fmla="val 162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405173" y="6035528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10923600" y="-184802"/>
            <a:ext cx="860400" cy="8604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35027" y="1481421"/>
            <a:ext cx="56577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Kies uit:</a:t>
            </a:r>
          </a:p>
          <a:p>
            <a:pPr marL="514350" indent="-5143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Laat geen lichten branden als het niet nodig is</a:t>
            </a:r>
          </a:p>
          <a:p>
            <a:pPr marL="514350" indent="-5143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Was buiten drogen</a:t>
            </a:r>
          </a:p>
          <a:p>
            <a:pPr marL="514350" indent="-5143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Douchen in plaats van baden</a:t>
            </a:r>
          </a:p>
          <a:p>
            <a:pPr marL="514350" indent="-5143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Verwarming lager zetten</a:t>
            </a:r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EFE00965-B692-CF17-8397-2FDEA5B69A9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3" y="1415353"/>
            <a:ext cx="4329054" cy="41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17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70200" y="1825625"/>
            <a:ext cx="5105055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>
                <a:solidFill>
                  <a:srgbClr val="FF0066"/>
                </a:solidFill>
                <a:latin typeface="Bahnschrift SemiBold SemiConden" panose="020B0502040204020203" pitchFamily="34" charset="0"/>
              </a:rPr>
              <a:t>D - Verwarming lager zetten</a:t>
            </a:r>
          </a:p>
        </p:txBody>
      </p:sp>
      <p:sp>
        <p:nvSpPr>
          <p:cNvPr id="4" name="Gelijkbenige driehoek 3"/>
          <p:cNvSpPr/>
          <p:nvPr/>
        </p:nvSpPr>
        <p:spPr>
          <a:xfrm rot="2606050">
            <a:off x="-4514850" y="-1562101"/>
            <a:ext cx="9766300" cy="7391400"/>
          </a:xfrm>
          <a:prstGeom prst="triangle">
            <a:avLst>
              <a:gd name="adj" fmla="val 4774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Min 5"/>
          <p:cNvSpPr/>
          <p:nvPr/>
        </p:nvSpPr>
        <p:spPr>
          <a:xfrm rot="20281770">
            <a:off x="-928475" y="5873615"/>
            <a:ext cx="4113663" cy="876571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Min 6"/>
          <p:cNvSpPr/>
          <p:nvPr/>
        </p:nvSpPr>
        <p:spPr>
          <a:xfrm rot="992514">
            <a:off x="-2503275" y="2210748"/>
            <a:ext cx="4113663" cy="8765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Cirkel 7"/>
          <p:cNvSpPr/>
          <p:nvPr/>
        </p:nvSpPr>
        <p:spPr>
          <a:xfrm rot="14645618">
            <a:off x="483602" y="615212"/>
            <a:ext cx="833231" cy="777973"/>
          </a:xfrm>
          <a:prstGeom prst="pie">
            <a:avLst>
              <a:gd name="adj1" fmla="val 19588760"/>
              <a:gd name="adj2" fmla="val 169718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850900" y="749300"/>
            <a:ext cx="126000" cy="12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==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97" y="5616434"/>
            <a:ext cx="3213103" cy="9432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JUISTE ANTWOORD:</a:t>
            </a:r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A661A2EC-E7A3-7762-B296-761BE5A59D7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97" y="2401128"/>
            <a:ext cx="4329054" cy="41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65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1607" cy="1325563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rgbClr val="FF0066"/>
                </a:solidFill>
                <a:latin typeface="Bahnschrift SemiBold SemiConden" panose="020B0502040204020203" pitchFamily="34" charset="0"/>
              </a:rPr>
              <a:t>10. WELKE TIP HOORT BIJ DE CARTOON?</a:t>
            </a:r>
            <a:endParaRPr lang="nl-BE" sz="3600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Gelijkbenige driehoek 3"/>
          <p:cNvSpPr/>
          <p:nvPr/>
        </p:nvSpPr>
        <p:spPr>
          <a:xfrm>
            <a:off x="8140699" y="-990600"/>
            <a:ext cx="8023225" cy="7848600"/>
          </a:xfrm>
          <a:prstGeom prst="triangl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81" y="5783633"/>
            <a:ext cx="3213103" cy="943257"/>
          </a:xfrm>
          <a:prstGeom prst="rect">
            <a:avLst/>
          </a:prstGeom>
        </p:spPr>
      </p:pic>
      <p:sp>
        <p:nvSpPr>
          <p:cNvPr id="8" name="Cirkel 7"/>
          <p:cNvSpPr/>
          <p:nvPr/>
        </p:nvSpPr>
        <p:spPr>
          <a:xfrm rot="1506584">
            <a:off x="125696" y="5922911"/>
            <a:ext cx="833231" cy="777973"/>
          </a:xfrm>
          <a:prstGeom prst="pie">
            <a:avLst>
              <a:gd name="adj1" fmla="val 19588760"/>
              <a:gd name="adj2" fmla="val 162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405173" y="6035528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10923600" y="-184802"/>
            <a:ext cx="860400" cy="8604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18809" y="1481421"/>
            <a:ext cx="50739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Kies uit: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Laat geen lichten branden als het niet nodig is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Was buiten drogen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Douchen in plaats van baden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Verwarming lager zetten</a:t>
            </a:r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29348A38-E320-D56B-3D7E-F678EE4B8079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"/>
          <a:stretch/>
        </p:blipFill>
        <p:spPr>
          <a:xfrm>
            <a:off x="836046" y="1481421"/>
            <a:ext cx="4582763" cy="35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27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70200" y="1825625"/>
            <a:ext cx="7621337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>
                <a:solidFill>
                  <a:srgbClr val="FF0066"/>
                </a:solidFill>
                <a:latin typeface="Bahnschrift SemiBold SemiConden" panose="020B0502040204020203" pitchFamily="34" charset="0"/>
              </a:rPr>
              <a:t>A - Laat geen lichten branden als het niet nodig is</a:t>
            </a:r>
          </a:p>
          <a:p>
            <a:pPr marL="0" indent="0">
              <a:lnSpc>
                <a:spcPct val="100000"/>
              </a:lnSpc>
              <a:buNone/>
            </a:pPr>
            <a:endParaRPr lang="nl-NL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Gelijkbenige driehoek 3"/>
          <p:cNvSpPr/>
          <p:nvPr/>
        </p:nvSpPr>
        <p:spPr>
          <a:xfrm rot="2606050">
            <a:off x="-4514850" y="-1562101"/>
            <a:ext cx="9766300" cy="7391400"/>
          </a:xfrm>
          <a:prstGeom prst="triangle">
            <a:avLst>
              <a:gd name="adj" fmla="val 4774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Min 5"/>
          <p:cNvSpPr/>
          <p:nvPr/>
        </p:nvSpPr>
        <p:spPr>
          <a:xfrm rot="20281770">
            <a:off x="-928475" y="5873615"/>
            <a:ext cx="4113663" cy="876571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Min 6"/>
          <p:cNvSpPr/>
          <p:nvPr/>
        </p:nvSpPr>
        <p:spPr>
          <a:xfrm rot="992514">
            <a:off x="-2503275" y="2210748"/>
            <a:ext cx="4113663" cy="8765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Cirkel 7"/>
          <p:cNvSpPr/>
          <p:nvPr/>
        </p:nvSpPr>
        <p:spPr>
          <a:xfrm rot="14645618">
            <a:off x="483602" y="615212"/>
            <a:ext cx="833231" cy="777973"/>
          </a:xfrm>
          <a:prstGeom prst="pie">
            <a:avLst>
              <a:gd name="adj1" fmla="val 19588760"/>
              <a:gd name="adj2" fmla="val 169718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850900" y="749300"/>
            <a:ext cx="126000" cy="12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==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97" y="5616434"/>
            <a:ext cx="3213103" cy="9432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JUISTE ANTWOORD:</a:t>
            </a:r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EFDEFF70-E9BD-2BB9-FF39-3BDAEF8F336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"/>
          <a:stretch/>
        </p:blipFill>
        <p:spPr>
          <a:xfrm>
            <a:off x="3199790" y="2625501"/>
            <a:ext cx="5162157" cy="38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7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elijkbenige driehoek 3"/>
          <p:cNvSpPr/>
          <p:nvPr/>
        </p:nvSpPr>
        <p:spPr>
          <a:xfrm rot="2606050">
            <a:off x="-4514850" y="-1562101"/>
            <a:ext cx="9766300" cy="7391400"/>
          </a:xfrm>
          <a:prstGeom prst="triangle">
            <a:avLst>
              <a:gd name="adj" fmla="val 4774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Min 5"/>
          <p:cNvSpPr/>
          <p:nvPr/>
        </p:nvSpPr>
        <p:spPr>
          <a:xfrm rot="20281770">
            <a:off x="-928475" y="5873615"/>
            <a:ext cx="4113663" cy="876571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Min 6"/>
          <p:cNvSpPr/>
          <p:nvPr/>
        </p:nvSpPr>
        <p:spPr>
          <a:xfrm rot="992514">
            <a:off x="-2503275" y="2210748"/>
            <a:ext cx="4113663" cy="8765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Cirkel 7"/>
          <p:cNvSpPr/>
          <p:nvPr/>
        </p:nvSpPr>
        <p:spPr>
          <a:xfrm rot="14645618">
            <a:off x="483602" y="615212"/>
            <a:ext cx="833231" cy="777973"/>
          </a:xfrm>
          <a:prstGeom prst="pie">
            <a:avLst>
              <a:gd name="adj1" fmla="val 19588760"/>
              <a:gd name="adj2" fmla="val 169718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850900" y="749300"/>
            <a:ext cx="126000" cy="12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==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97" y="5616434"/>
            <a:ext cx="3213103" cy="943257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FF1EA1FB-47A1-4CBF-4DC6-A44FB648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730" y="296069"/>
            <a:ext cx="9055100" cy="1233488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JUISTE ANTWOORD: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75FB43F4-AAD5-48EC-34DC-6B8DEA50E0D8}"/>
              </a:ext>
            </a:extLst>
          </p:cNvPr>
          <p:cNvSpPr txBox="1">
            <a:spLocks/>
          </p:cNvSpPr>
          <p:nvPr/>
        </p:nvSpPr>
        <p:spPr>
          <a:xfrm>
            <a:off x="2671208" y="1825625"/>
            <a:ext cx="81561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>
                <a:solidFill>
                  <a:srgbClr val="FF0066"/>
                </a:solidFill>
                <a:latin typeface="Bahnschrift SemiBold SemiConden" panose="020B0502040204020203" pitchFamily="34" charset="0"/>
              </a:rPr>
              <a:t>B - Douche/bad</a:t>
            </a:r>
            <a:br>
              <a:rPr lang="nl-NL">
                <a:solidFill>
                  <a:srgbClr val="FF0066"/>
                </a:solidFill>
                <a:latin typeface="Bahnschrift SemiBold SemiConden" panose="020B0502040204020203" pitchFamily="34" charset="0"/>
              </a:rPr>
            </a:br>
            <a:b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Je verbruikt het meeste water om jezelf te wassen. Op plaats 2 komt het toilet. Op plaats 3 kleren wassen.</a:t>
            </a:r>
          </a:p>
        </p:txBody>
      </p:sp>
      <p:pic>
        <p:nvPicPr>
          <p:cNvPr id="14" name="Picture 2" descr="C:\Users\Veerle VM\Pictures\top 3 waterverbruik.png">
            <a:extLst>
              <a:ext uri="{FF2B5EF4-FFF2-40B4-BE49-F238E27FC236}">
                <a16:creationId xmlns:a16="http://schemas.microsoft.com/office/drawing/2014/main" id="{E70F509D-4A0B-FA25-3378-794A7CB05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08" y="3730161"/>
            <a:ext cx="32403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01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1607" cy="1325563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rgbClr val="FF0066"/>
                </a:solidFill>
                <a:latin typeface="Bahnschrift SemiBold SemiConden" panose="020B0502040204020203" pitchFamily="34" charset="0"/>
              </a:rPr>
              <a:t>10. WELKE TIP HOORT BIJ DE CARTOON?</a:t>
            </a:r>
            <a:endParaRPr lang="nl-BE" sz="3600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Gelijkbenige driehoek 3"/>
          <p:cNvSpPr/>
          <p:nvPr/>
        </p:nvSpPr>
        <p:spPr>
          <a:xfrm>
            <a:off x="8140699" y="-990600"/>
            <a:ext cx="8023225" cy="7848600"/>
          </a:xfrm>
          <a:prstGeom prst="triangl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81" y="5783633"/>
            <a:ext cx="3213103" cy="943257"/>
          </a:xfrm>
          <a:prstGeom prst="rect">
            <a:avLst/>
          </a:prstGeom>
        </p:spPr>
      </p:pic>
      <p:sp>
        <p:nvSpPr>
          <p:cNvPr id="8" name="Cirkel 7"/>
          <p:cNvSpPr/>
          <p:nvPr/>
        </p:nvSpPr>
        <p:spPr>
          <a:xfrm rot="1506584">
            <a:off x="125696" y="5922911"/>
            <a:ext cx="833231" cy="777973"/>
          </a:xfrm>
          <a:prstGeom prst="pie">
            <a:avLst>
              <a:gd name="adj1" fmla="val 19588760"/>
              <a:gd name="adj2" fmla="val 162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405173" y="6035528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10923600" y="-184802"/>
            <a:ext cx="860400" cy="8604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54841" y="1481421"/>
            <a:ext cx="51735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Kies uit: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Laat geen lichten branden als het niet nodig is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Was buiten drogen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Douchen in plaats van baden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Verwarming lager zetten</a:t>
            </a:r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EB527687-DFD9-B68A-CFDE-6106DE7896CF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40"/>
          <a:stretch/>
        </p:blipFill>
        <p:spPr bwMode="auto">
          <a:xfrm>
            <a:off x="838199" y="1576540"/>
            <a:ext cx="4679404" cy="3476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7709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70200" y="1825625"/>
            <a:ext cx="5105055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>
                <a:solidFill>
                  <a:srgbClr val="FF0066"/>
                </a:solidFill>
                <a:latin typeface="Bahnschrift SemiBold SemiConden" panose="020B0502040204020203" pitchFamily="34" charset="0"/>
              </a:rPr>
              <a:t>C - Douchen in plaats van baden</a:t>
            </a:r>
          </a:p>
        </p:txBody>
      </p:sp>
      <p:sp>
        <p:nvSpPr>
          <p:cNvPr id="4" name="Gelijkbenige driehoek 3"/>
          <p:cNvSpPr/>
          <p:nvPr/>
        </p:nvSpPr>
        <p:spPr>
          <a:xfrm rot="2606050">
            <a:off x="-4514850" y="-1562101"/>
            <a:ext cx="9766300" cy="7391400"/>
          </a:xfrm>
          <a:prstGeom prst="triangle">
            <a:avLst>
              <a:gd name="adj" fmla="val 4774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Min 5"/>
          <p:cNvSpPr/>
          <p:nvPr/>
        </p:nvSpPr>
        <p:spPr>
          <a:xfrm rot="20281770">
            <a:off x="-928475" y="5873615"/>
            <a:ext cx="4113663" cy="876571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Min 6"/>
          <p:cNvSpPr/>
          <p:nvPr/>
        </p:nvSpPr>
        <p:spPr>
          <a:xfrm rot="992514">
            <a:off x="-2503275" y="2210748"/>
            <a:ext cx="4113663" cy="8765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Cirkel 7"/>
          <p:cNvSpPr/>
          <p:nvPr/>
        </p:nvSpPr>
        <p:spPr>
          <a:xfrm rot="14645618">
            <a:off x="483602" y="615212"/>
            <a:ext cx="833231" cy="777973"/>
          </a:xfrm>
          <a:prstGeom prst="pie">
            <a:avLst>
              <a:gd name="adj1" fmla="val 19588760"/>
              <a:gd name="adj2" fmla="val 169718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850900" y="749300"/>
            <a:ext cx="126000" cy="12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==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97" y="5616434"/>
            <a:ext cx="3213103" cy="9432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JUISTE ANTWOORD:</a:t>
            </a:r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AAAE80CB-CA8A-2348-44C1-2C23020770B1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40"/>
          <a:stretch/>
        </p:blipFill>
        <p:spPr bwMode="auto">
          <a:xfrm>
            <a:off x="3199790" y="2649033"/>
            <a:ext cx="4679404" cy="3476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4239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chemeClr val="bg1"/>
                </a:solidFill>
                <a:latin typeface="Bahnschrift SemiBold SemiConden" panose="020B0502040204020203" pitchFamily="34" charset="0"/>
              </a:rPr>
              <a:t>EN DE WINNAAR IS …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596" y="5837700"/>
            <a:ext cx="2930945" cy="860425"/>
          </a:xfrm>
          <a:prstGeom prst="rect">
            <a:avLst/>
          </a:prstGeom>
        </p:spPr>
      </p:pic>
      <p:sp>
        <p:nvSpPr>
          <p:cNvPr id="6" name="Min 5"/>
          <p:cNvSpPr/>
          <p:nvPr/>
        </p:nvSpPr>
        <p:spPr>
          <a:xfrm rot="20281770">
            <a:off x="-560174" y="5949123"/>
            <a:ext cx="4113663" cy="876571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Cirkel 7"/>
          <p:cNvSpPr/>
          <p:nvPr/>
        </p:nvSpPr>
        <p:spPr>
          <a:xfrm rot="1506584">
            <a:off x="241222" y="5454747"/>
            <a:ext cx="833231" cy="777973"/>
          </a:xfrm>
          <a:prstGeom prst="pie">
            <a:avLst>
              <a:gd name="adj1" fmla="val 19588760"/>
              <a:gd name="adj2" fmla="val 162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520699" y="5567364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10923600" y="-184802"/>
            <a:ext cx="860400" cy="8604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490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>
                <a:solidFill>
                  <a:srgbClr val="FF0066"/>
                </a:solidFill>
                <a:latin typeface="Bahnschrift SemiBold SemiConden" panose="020B0502040204020203" pitchFamily="34" charset="0"/>
              </a:rPr>
              <a:t>2. MET WELKE TIP KAN JE WATER BESPAREN?</a:t>
            </a:r>
            <a:endParaRPr lang="nl-BE" sz="4000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nl-NL" sz="3600">
                <a:solidFill>
                  <a:srgbClr val="002060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Neem een bad in plaats van een douche</a:t>
            </a:r>
          </a:p>
          <a:p>
            <a:pPr marL="742950" indent="-742950">
              <a:buFont typeface="+mj-lt"/>
              <a:buAutoNum type="alphaUcPeriod"/>
            </a:pPr>
            <a:r>
              <a:rPr lang="nl-NL" sz="3600">
                <a:solidFill>
                  <a:srgbClr val="002060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Spoel de afwas voordat je ze in de machine steekt</a:t>
            </a:r>
          </a:p>
          <a:p>
            <a:pPr marL="742950" indent="-742950">
              <a:buFont typeface="+mj-lt"/>
              <a:buAutoNum type="alphaUcPeriod"/>
            </a:pPr>
            <a:r>
              <a:rPr lang="nl-NL" sz="3600">
                <a:solidFill>
                  <a:srgbClr val="002060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Installeer een waterbesparende douchekop</a:t>
            </a:r>
          </a:p>
        </p:txBody>
      </p:sp>
      <p:sp>
        <p:nvSpPr>
          <p:cNvPr id="4" name="Gelijkbenige driehoek 3"/>
          <p:cNvSpPr/>
          <p:nvPr/>
        </p:nvSpPr>
        <p:spPr>
          <a:xfrm>
            <a:off x="8140699" y="-990600"/>
            <a:ext cx="8023225" cy="7848600"/>
          </a:xfrm>
          <a:prstGeom prst="triangl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81" y="5783633"/>
            <a:ext cx="3213103" cy="943257"/>
          </a:xfrm>
          <a:prstGeom prst="rect">
            <a:avLst/>
          </a:prstGeom>
        </p:spPr>
      </p:pic>
      <p:sp>
        <p:nvSpPr>
          <p:cNvPr id="8" name="Cirkel 7"/>
          <p:cNvSpPr/>
          <p:nvPr/>
        </p:nvSpPr>
        <p:spPr>
          <a:xfrm rot="1506584">
            <a:off x="125696" y="5963546"/>
            <a:ext cx="833231" cy="777973"/>
          </a:xfrm>
          <a:prstGeom prst="pie">
            <a:avLst>
              <a:gd name="adj1" fmla="val 19588760"/>
              <a:gd name="adj2" fmla="val 162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405173" y="6076163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10923600" y="-184802"/>
            <a:ext cx="860400" cy="8604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407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67000" y="1825625"/>
            <a:ext cx="8686800" cy="4351338"/>
          </a:xfrm>
        </p:spPr>
        <p:txBody>
          <a:bodyPr/>
          <a:lstStyle/>
          <a:p>
            <a:pPr marL="0" indent="0">
              <a:buNone/>
            </a:pPr>
            <a:r>
              <a:rPr lang="nl-NL">
                <a:solidFill>
                  <a:srgbClr val="FF0066"/>
                </a:solidFill>
                <a:latin typeface="Bahnschrift SemiBold SemiConden" panose="020B0502040204020203" pitchFamily="34" charset="0"/>
              </a:rPr>
              <a:t>C - Installeer een waterbesparende douchekop</a:t>
            </a:r>
          </a:p>
        </p:txBody>
      </p:sp>
      <p:sp>
        <p:nvSpPr>
          <p:cNvPr id="4" name="Gelijkbenige driehoek 3"/>
          <p:cNvSpPr/>
          <p:nvPr/>
        </p:nvSpPr>
        <p:spPr>
          <a:xfrm rot="2606050">
            <a:off x="-4514850" y="-1562101"/>
            <a:ext cx="9766300" cy="7391400"/>
          </a:xfrm>
          <a:prstGeom prst="triangle">
            <a:avLst>
              <a:gd name="adj" fmla="val 4774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Min 5"/>
          <p:cNvSpPr/>
          <p:nvPr/>
        </p:nvSpPr>
        <p:spPr>
          <a:xfrm rot="20281770">
            <a:off x="-928475" y="5873615"/>
            <a:ext cx="4113663" cy="876571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Min 6"/>
          <p:cNvSpPr/>
          <p:nvPr/>
        </p:nvSpPr>
        <p:spPr>
          <a:xfrm rot="992514">
            <a:off x="-2503275" y="2210748"/>
            <a:ext cx="4113663" cy="8765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Cirkel 7"/>
          <p:cNvSpPr/>
          <p:nvPr/>
        </p:nvSpPr>
        <p:spPr>
          <a:xfrm rot="14645618">
            <a:off x="483602" y="615212"/>
            <a:ext cx="833231" cy="777973"/>
          </a:xfrm>
          <a:prstGeom prst="pie">
            <a:avLst>
              <a:gd name="adj1" fmla="val 19588760"/>
              <a:gd name="adj2" fmla="val 169718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850900" y="749300"/>
            <a:ext cx="126000" cy="12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==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97" y="5616434"/>
            <a:ext cx="3213103" cy="9432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JUISTE ANTWOORD:</a:t>
            </a:r>
          </a:p>
        </p:txBody>
      </p:sp>
      <p:pic>
        <p:nvPicPr>
          <p:cNvPr id="5" name="Picture 2" descr="Grohe Vitalio Start II Douchekop">
            <a:extLst>
              <a:ext uri="{FF2B5EF4-FFF2-40B4-BE49-F238E27FC236}">
                <a16:creationId xmlns:a16="http://schemas.microsoft.com/office/drawing/2014/main" id="{1194791D-407C-120B-70CF-C4045D4A1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92" y="4819651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7BE30E3-C778-DFA6-B89E-4F72254F0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224092" y="5353037"/>
            <a:ext cx="2376258" cy="1504963"/>
          </a:xfrm>
          <a:prstGeom prst="rect">
            <a:avLst/>
          </a:prstGeom>
        </p:spPr>
      </p:pic>
      <p:sp>
        <p:nvSpPr>
          <p:cNvPr id="12" name="Tekstballon: rechthoek met afgeronde hoeken 11">
            <a:extLst>
              <a:ext uri="{FF2B5EF4-FFF2-40B4-BE49-F238E27FC236}">
                <a16:creationId xmlns:a16="http://schemas.microsoft.com/office/drawing/2014/main" id="{54202BF6-6DFA-50CA-F4A8-33C7A7ECFDC2}"/>
              </a:ext>
            </a:extLst>
          </p:cNvPr>
          <p:cNvSpPr/>
          <p:nvPr/>
        </p:nvSpPr>
        <p:spPr>
          <a:xfrm>
            <a:off x="3052492" y="3974931"/>
            <a:ext cx="2376258" cy="696686"/>
          </a:xfrm>
          <a:prstGeom prst="wedgeRoundRectCallout">
            <a:avLst>
              <a:gd name="adj1" fmla="val -1936"/>
              <a:gd name="adj2" fmla="val 7224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err="1">
                <a:solidFill>
                  <a:srgbClr val="002060"/>
                </a:solidFill>
              </a:rPr>
              <a:t>Woow</a:t>
            </a:r>
            <a:r>
              <a:rPr lang="nl-BE">
                <a:solidFill>
                  <a:srgbClr val="002060"/>
                </a:solidFill>
              </a:rPr>
              <a:t>! Bespaar jij ook zoveel water? </a:t>
            </a:r>
          </a:p>
        </p:txBody>
      </p:sp>
      <p:sp>
        <p:nvSpPr>
          <p:cNvPr id="13" name="Tekstballon: rechthoek met afgeronde hoeken 12">
            <a:extLst>
              <a:ext uri="{FF2B5EF4-FFF2-40B4-BE49-F238E27FC236}">
                <a16:creationId xmlns:a16="http://schemas.microsoft.com/office/drawing/2014/main" id="{B4F46043-C13B-7D57-3A6E-97B7D52F6AA6}"/>
              </a:ext>
            </a:extLst>
          </p:cNvPr>
          <p:cNvSpPr/>
          <p:nvPr/>
        </p:nvSpPr>
        <p:spPr>
          <a:xfrm>
            <a:off x="6019528" y="4416880"/>
            <a:ext cx="2376258" cy="812872"/>
          </a:xfrm>
          <a:prstGeom prst="wedgeRoundRectCallout">
            <a:avLst>
              <a:gd name="adj1" fmla="val 5279"/>
              <a:gd name="adj2" fmla="val 6756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>
                <a:solidFill>
                  <a:srgbClr val="002060"/>
                </a:solidFill>
              </a:rPr>
              <a:t>Jazeker! Veel water, en dus ook veel geld! </a:t>
            </a:r>
          </a:p>
        </p:txBody>
      </p:sp>
    </p:spTree>
    <p:extLst>
      <p:ext uri="{BB962C8B-B14F-4D97-AF65-F5344CB8AC3E}">
        <p14:creationId xmlns:p14="http://schemas.microsoft.com/office/powerpoint/2010/main" val="241853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logram 3"/>
          <p:cNvSpPr/>
          <p:nvPr/>
        </p:nvSpPr>
        <p:spPr>
          <a:xfrm>
            <a:off x="4988" y="0"/>
            <a:ext cx="11493500" cy="6858000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73678" y="2098221"/>
            <a:ext cx="8156121" cy="4078742"/>
          </a:xfrm>
        </p:spPr>
        <p:txBody>
          <a:bodyPr/>
          <a:lstStyle/>
          <a:p>
            <a:pPr marL="0" indent="0">
              <a:buNone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Extra tips uit de foute antwoorden</a:t>
            </a:r>
          </a:p>
          <a:p>
            <a:pPr marL="0" indent="0">
              <a:buNone/>
            </a:pPr>
            <a:endParaRPr lang="nl-NL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- Douchen verbruikt minder water dan een bad nemen (Als je er niet te lang onder blijft staan)</a:t>
            </a:r>
          </a:p>
          <a:p>
            <a:pPr marL="0" indent="0">
              <a:buNone/>
            </a:pPr>
            <a:endParaRPr lang="nl-NL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- Spoel de afwas niet voordat je ze in de machine steekt. Dit is dubbel watergebruik en niet nodig.</a:t>
            </a:r>
          </a:p>
          <a:p>
            <a:pPr marL="0" indent="0">
              <a:buNone/>
            </a:pPr>
            <a:endParaRPr lang="nl-NL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97" y="5705334"/>
            <a:ext cx="3213103" cy="943257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139700" y="365125"/>
            <a:ext cx="943200" cy="94297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77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1607" cy="1325563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rgbClr val="FF0066"/>
                </a:solidFill>
                <a:latin typeface="Bahnschrift SemiBold SemiConden" panose="020B0502040204020203" pitchFamily="34" charset="0"/>
              </a:rPr>
              <a:t>3. MET WELKE TIP KAN JE ELEKTRICITEIT BESPAREN?</a:t>
            </a:r>
            <a:endParaRPr lang="nl-BE" sz="3600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nl-BE" sz="360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Ontdooi de ijslaag in je diepvries</a:t>
            </a:r>
          </a:p>
          <a:p>
            <a:pPr marL="742950" indent="-742950">
              <a:buFont typeface="+mj-lt"/>
              <a:buAutoNum type="alphaUcPeriod"/>
            </a:pPr>
            <a:r>
              <a:rPr lang="nl-BE" sz="360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Laat je toestellen op stand-by staan</a:t>
            </a:r>
          </a:p>
          <a:p>
            <a:pPr marL="742950" indent="-742950">
              <a:buFont typeface="+mj-lt"/>
              <a:buAutoNum type="alphaUcPeriod"/>
            </a:pPr>
            <a:r>
              <a:rPr lang="nl-BE" sz="360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Zet de thermostaat van je verwarming op nul wanneer je gaat slapen</a:t>
            </a:r>
          </a:p>
        </p:txBody>
      </p:sp>
      <p:sp>
        <p:nvSpPr>
          <p:cNvPr id="4" name="Gelijkbenige driehoek 3"/>
          <p:cNvSpPr/>
          <p:nvPr/>
        </p:nvSpPr>
        <p:spPr>
          <a:xfrm>
            <a:off x="8140699" y="-990600"/>
            <a:ext cx="8023225" cy="7848600"/>
          </a:xfrm>
          <a:prstGeom prst="triangl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81" y="5783633"/>
            <a:ext cx="3213103" cy="943257"/>
          </a:xfrm>
          <a:prstGeom prst="rect">
            <a:avLst/>
          </a:prstGeom>
        </p:spPr>
      </p:pic>
      <p:sp>
        <p:nvSpPr>
          <p:cNvPr id="8" name="Cirkel 7"/>
          <p:cNvSpPr/>
          <p:nvPr/>
        </p:nvSpPr>
        <p:spPr>
          <a:xfrm rot="1506584">
            <a:off x="125695" y="5977416"/>
            <a:ext cx="833231" cy="777973"/>
          </a:xfrm>
          <a:prstGeom prst="pie">
            <a:avLst>
              <a:gd name="adj1" fmla="val 19588760"/>
              <a:gd name="adj2" fmla="val 162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405172" y="6090033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10923600" y="-184802"/>
            <a:ext cx="860400" cy="8604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062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67000" y="1825625"/>
            <a:ext cx="8686800" cy="4351338"/>
          </a:xfrm>
        </p:spPr>
        <p:txBody>
          <a:bodyPr/>
          <a:lstStyle/>
          <a:p>
            <a:pPr marL="0" indent="0">
              <a:buNone/>
            </a:pPr>
            <a:r>
              <a:rPr lang="nl-NL">
                <a:solidFill>
                  <a:srgbClr val="FF0066"/>
                </a:solidFill>
                <a:latin typeface="Bahnschrift SemiBold SemiConden" panose="020B0502040204020203" pitchFamily="34" charset="0"/>
              </a:rPr>
              <a:t>A - Ontdooi de ijslaag in je diepvries</a:t>
            </a:r>
          </a:p>
        </p:txBody>
      </p:sp>
      <p:sp>
        <p:nvSpPr>
          <p:cNvPr id="4" name="Gelijkbenige driehoek 3"/>
          <p:cNvSpPr/>
          <p:nvPr/>
        </p:nvSpPr>
        <p:spPr>
          <a:xfrm rot="2606050">
            <a:off x="-4514850" y="-1562101"/>
            <a:ext cx="9766300" cy="7391400"/>
          </a:xfrm>
          <a:prstGeom prst="triangle">
            <a:avLst>
              <a:gd name="adj" fmla="val 4774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Min 5"/>
          <p:cNvSpPr/>
          <p:nvPr/>
        </p:nvSpPr>
        <p:spPr>
          <a:xfrm rot="20281770">
            <a:off x="-928475" y="5873615"/>
            <a:ext cx="4113663" cy="876571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Min 6"/>
          <p:cNvSpPr/>
          <p:nvPr/>
        </p:nvSpPr>
        <p:spPr>
          <a:xfrm rot="992514">
            <a:off x="-2503275" y="2210748"/>
            <a:ext cx="4113663" cy="87657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Cirkel 7"/>
          <p:cNvSpPr/>
          <p:nvPr/>
        </p:nvSpPr>
        <p:spPr>
          <a:xfrm rot="14645618">
            <a:off x="483602" y="615212"/>
            <a:ext cx="833231" cy="777973"/>
          </a:xfrm>
          <a:prstGeom prst="pie">
            <a:avLst>
              <a:gd name="adj1" fmla="val 19588760"/>
              <a:gd name="adj2" fmla="val 169718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850900" y="749300"/>
            <a:ext cx="126000" cy="12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==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97" y="5616434"/>
            <a:ext cx="3213103" cy="943257"/>
          </a:xfrm>
          <a:prstGeom prst="rect">
            <a:avLst/>
          </a:prstGeom>
        </p:spPr>
      </p:pic>
      <p:pic>
        <p:nvPicPr>
          <p:cNvPr id="2050" name="Picture 2" descr="Vriezer ontdooien: hoe doe je dat? | infobron.nl">
            <a:extLst>
              <a:ext uri="{FF2B5EF4-FFF2-40B4-BE49-F238E27FC236}">
                <a16:creationId xmlns:a16="http://schemas.microsoft.com/office/drawing/2014/main" id="{4A71B642-7683-C9D9-A182-536676CDD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r="6822"/>
          <a:stretch/>
        </p:blipFill>
        <p:spPr bwMode="auto">
          <a:xfrm>
            <a:off x="9276214" y="734429"/>
            <a:ext cx="1941894" cy="149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3B807FA-A283-0C86-7F94-B6FB32EFD4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28" b="97365" l="31055" r="68555">
                        <a14:foregroundMark x1="35840" y1="10249" x2="35351" y2="10763"/>
                        <a14:foregroundMark x1="65723" y1="11274" x2="64453" y2="10249"/>
                        <a14:foregroundMark x1="64355" y1="10102" x2="61133" y2="9663"/>
                        <a14:foregroundMark x1="66211" y1="12445" x2="66211" y2="16691"/>
                        <a14:foregroundMark x1="64453" y1="9810" x2="44727" y2="8053"/>
                        <a14:foregroundMark x1="36621" y1="10688" x2="40625" y2="9224"/>
                        <a14:foregroundMark x1="45117" y1="8931" x2="37695" y2="9663"/>
                        <a14:foregroundMark x1="34082" y1="11859" x2="31738" y2="28990"/>
                        <a14:foregroundMark x1="32813" y1="19473" x2="34863" y2="50952"/>
                        <a14:foregroundMark x1="34668" y1="71889" x2="34668" y2="86384"/>
                        <a14:foregroundMark x1="34375" y1="85652" x2="34668" y2="47145"/>
                        <a14:foregroundMark x1="34473" y1="90044" x2="53223" y2="92826"/>
                        <a14:foregroundMark x1="36230" y1="89751" x2="56152" y2="89019"/>
                        <a14:foregroundMark x1="40039" y1="93411" x2="51367" y2="94436"/>
                        <a14:foregroundMark x1="51367" y1="94436" x2="59668" y2="94436"/>
                        <a14:foregroundMark x1="62988" y1="92387" x2="57617" y2="95168"/>
                        <a14:foregroundMark x1="64844" y1="90337" x2="64648" y2="97365"/>
                        <a14:foregroundMark x1="64844" y1="90337" x2="56152" y2="95168"/>
                        <a14:foregroundMark x1="56152" y1="95168" x2="53711" y2="95168"/>
                        <a14:foregroundMark x1="52246" y1="95168" x2="63867" y2="95022"/>
                        <a14:foregroundMark x1="63867" y1="95022" x2="65820" y2="95022"/>
                        <a14:foregroundMark x1="65430" y1="93997" x2="66992" y2="75842"/>
                        <a14:foregroundMark x1="66602" y1="72474" x2="66895" y2="41581"/>
                        <a14:foregroundMark x1="65039" y1="67643" x2="65332" y2="80381"/>
                        <a14:foregroundMark x1="65332" y1="80381" x2="65820" y2="77599"/>
                        <a14:foregroundMark x1="66113" y1="73060" x2="66113" y2="78038"/>
                        <a14:foregroundMark x1="61035" y1="45095" x2="61035" y2="70717"/>
                        <a14:foregroundMark x1="34766" y1="86237" x2="35254" y2="95900"/>
                        <a14:foregroundMark x1="35645" y1="95608" x2="43945" y2="94436"/>
                        <a14:foregroundMark x1="43945" y1="94436" x2="44434" y2="94436"/>
                        <a14:foregroundMark x1="52246" y1="95900" x2="43262" y2="96633"/>
                        <a14:foregroundMark x1="43262" y1="96633" x2="43262" y2="96633"/>
                        <a14:foregroundMark x1="36523" y1="96193" x2="42578" y2="95168"/>
                        <a14:foregroundMark x1="34277" y1="82870" x2="34375" y2="96633"/>
                        <a14:foregroundMark x1="34375" y1="96633" x2="34375" y2="96633"/>
                        <a14:foregroundMark x1="34277" y1="91654" x2="34668" y2="94729"/>
                        <a14:foregroundMark x1="35840" y1="95754" x2="60840" y2="95315"/>
                        <a14:foregroundMark x1="60840" y1="95315" x2="66504" y2="95315"/>
                        <a14:foregroundMark x1="65918" y1="94436" x2="65918" y2="88726"/>
                        <a14:foregroundMark x1="66113" y1="40996" x2="66895" y2="18302"/>
                        <a14:foregroundMark x1="35840" y1="9810" x2="40039" y2="8053"/>
                        <a14:foregroundMark x1="34375" y1="11274" x2="38086" y2="7906"/>
                        <a14:foregroundMark x1="65234" y1="11859" x2="60352" y2="8931"/>
                        <a14:foregroundMark x1="64746" y1="10542" x2="60645" y2="9078"/>
                        <a14:foregroundMark x1="66113" y1="10542" x2="61133" y2="8931"/>
                        <a14:foregroundMark x1="65137" y1="10542" x2="62988" y2="8053"/>
                        <a14:foregroundMark x1="65039" y1="10102" x2="65137" y2="9078"/>
                        <a14:foregroundMark x1="65137" y1="9078" x2="62109" y2="9078"/>
                        <a14:foregroundMark x1="35156" y1="10249" x2="36523" y2="8346"/>
                        <a14:foregroundMark x1="35657" y1="14056" x2="35547" y2="14495"/>
                        <a14:foregroundMark x1="37012" y1="8638" x2="36132" y2="12157"/>
                        <a14:foregroundMark x1="35254" y1="37628" x2="35254" y2="37628"/>
                        <a14:foregroundMark x1="36719" y1="37921" x2="38574" y2="37775"/>
                        <a14:foregroundMark x1="40625" y1="37921" x2="42480" y2="37921"/>
                        <a14:foregroundMark x1="45117" y1="38360" x2="45996" y2="38360"/>
                        <a14:foregroundMark x1="49219" y1="38214" x2="51367" y2="38214"/>
                        <a14:foregroundMark x1="53516" y1="38360" x2="55957" y2="38946"/>
                        <a14:foregroundMark x1="59082" y1="38214" x2="62109" y2="38214"/>
                        <a14:foregroundMark x1="62793" y1="38214" x2="62793" y2="38214"/>
                        <a14:foregroundMark x1="34375" y1="46120" x2="35938" y2="77306"/>
                        <a14:foregroundMark x1="34082" y1="57101" x2="35547" y2="73792"/>
                        <a14:foregroundMark x1="34277" y1="43192" x2="34863" y2="57833"/>
                        <a14:foregroundMark x1="35059" y1="49927" x2="33789" y2="59736"/>
                        <a14:foregroundMark x1="33789" y1="45388" x2="34668" y2="58712"/>
                        <a14:foregroundMark x1="34277" y1="41435" x2="34863" y2="83016"/>
                        <a14:foregroundMark x1="33789" y1="57101" x2="33594" y2="80673"/>
                        <a14:foregroundMark x1="34473" y1="64275" x2="33203" y2="85066"/>
                        <a14:foregroundMark x1="32910" y1="49195" x2="32910" y2="79649"/>
                        <a14:foregroundMark x1="34082" y1="43631" x2="33594" y2="76135"/>
                        <a14:foregroundMark x1="33594" y1="76135" x2="33398" y2="76574"/>
                        <a14:foregroundMark x1="61426" y1="9517" x2="55078" y2="7906"/>
                        <a14:foregroundMark x1="61035" y1="8931" x2="55566" y2="7906"/>
                        <a14:foregroundMark x1="63281" y1="7028" x2="43750" y2="7321"/>
                        <a14:foregroundMark x1="33594" y1="7906" x2="58398" y2="9078"/>
                        <a14:foregroundMark x1="65234" y1="9078" x2="68555" y2="9517"/>
                        <a14:foregroundMark x1="61523" y1="8053" x2="67773" y2="10688"/>
                        <a14:foregroundMark x1="45605" y1="7906" x2="35547" y2="8638"/>
                        <a14:foregroundMark x1="35547" y1="8638" x2="35156" y2="9078"/>
                        <a14:foregroundMark x1="33984" y1="10835" x2="31055" y2="51391"/>
                        <a14:foregroundMark x1="33984" y1="28551" x2="33301" y2="44363"/>
                        <a14:foregroundMark x1="33301" y1="44363" x2="33301" y2="44363"/>
                        <a14:foregroundMark x1="66602" y1="84773" x2="66211" y2="54319"/>
                        <a14:foregroundMark x1="66211" y1="54319" x2="66211" y2="54319"/>
                        <a14:foregroundMark x1="66211" y1="49927" x2="68164" y2="27965"/>
                        <a14:foregroundMark x1="66699" y1="34993" x2="67578" y2="22840"/>
                        <a14:foregroundMark x1="67578" y1="16837" x2="66992" y2="26061"/>
                        <a14:backgroundMark x1="42969" y1="25622" x2="50781" y2="23865"/>
                        <a14:backgroundMark x1="39941" y1="16398" x2="51855" y2="19619"/>
                        <a14:backgroundMark x1="51074" y1="15081" x2="59082" y2="17277"/>
                        <a14:backgroundMark x1="36133" y1="14056" x2="36133" y2="14056"/>
                        <a14:backgroundMark x1="36621" y1="13031" x2="35645" y2="13616"/>
                        <a14:backgroundMark x1="36133" y1="14641" x2="36133" y2="14641"/>
                      </a14:backgroundRemoval>
                    </a14:imgEffect>
                  </a14:imgLayer>
                </a14:imgProps>
              </a:ext>
            </a:extLst>
          </a:blip>
          <a:srcRect l="33963" t="8370" r="33567" b="4019"/>
          <a:stretch/>
        </p:blipFill>
        <p:spPr>
          <a:xfrm>
            <a:off x="9231098" y="650727"/>
            <a:ext cx="2034395" cy="3654793"/>
          </a:xfrm>
          <a:prstGeom prst="roundRect">
            <a:avLst>
              <a:gd name="adj" fmla="val 9721"/>
            </a:avLst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JUISTE ANTWOORD:</a:t>
            </a:r>
          </a:p>
        </p:txBody>
      </p:sp>
    </p:spTree>
    <p:extLst>
      <p:ext uri="{BB962C8B-B14F-4D97-AF65-F5344CB8AC3E}">
        <p14:creationId xmlns:p14="http://schemas.microsoft.com/office/powerpoint/2010/main" val="159416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logram 3"/>
          <p:cNvSpPr/>
          <p:nvPr/>
        </p:nvSpPr>
        <p:spPr>
          <a:xfrm>
            <a:off x="4988" y="0"/>
            <a:ext cx="11493500" cy="6858000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73678" y="2098221"/>
            <a:ext cx="8156121" cy="4078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Extra tips uit de foute antwoorden</a:t>
            </a:r>
          </a:p>
          <a:p>
            <a:pPr marL="0" indent="0">
              <a:buNone/>
            </a:pPr>
            <a:b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- Zet je thermostaat ‘s nachts niet uit, maar verlaag de temperatuur 4 graden.</a:t>
            </a:r>
          </a:p>
          <a:p>
            <a:pPr marL="0" indent="0">
              <a:buNone/>
            </a:pPr>
            <a:endParaRPr lang="nl-NL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- Laat je toestellen niet in stand </a:t>
            </a:r>
            <a:r>
              <a:rPr lang="nl-NL" err="1">
                <a:solidFill>
                  <a:srgbClr val="002060"/>
                </a:solidFill>
                <a:latin typeface="Bahnschrift SemiBold SemiConden" panose="020B0502040204020203" pitchFamily="34" charset="0"/>
              </a:rPr>
              <a:t>by</a:t>
            </a:r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 staan. (gemiddeld 10% van het totale verbruik)</a:t>
            </a:r>
          </a:p>
          <a:p>
            <a:pPr marL="0" indent="0">
              <a:buNone/>
            </a:pPr>
            <a:endParaRPr lang="nl-NL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97" y="5705334"/>
            <a:ext cx="3213103" cy="943257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139700" y="365125"/>
            <a:ext cx="943200" cy="94297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12477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608680-abeb-41e1-9853-c377b6818060" xsi:nil="true"/>
    <lcf76f155ced4ddcb4097134ff3c332f xmlns="813b63b3-5012-4bd5-934a-ee5f817737f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3B0D89396BF748B9B2CD89FD8F23DB" ma:contentTypeVersion="16" ma:contentTypeDescription="Een nieuw document maken." ma:contentTypeScope="" ma:versionID="7732fbb7d579412ade265ebb66c29332">
  <xsd:schema xmlns:xsd="http://www.w3.org/2001/XMLSchema" xmlns:xs="http://www.w3.org/2001/XMLSchema" xmlns:p="http://schemas.microsoft.com/office/2006/metadata/properties" xmlns:ns2="813b63b3-5012-4bd5-934a-ee5f817737f2" xmlns:ns3="342fca58-daca-4862-a11d-a99b0ba6b04b" xmlns:ns4="ac608680-abeb-41e1-9853-c377b6818060" targetNamespace="http://schemas.microsoft.com/office/2006/metadata/properties" ma:root="true" ma:fieldsID="48d5d7f4c0df8c2c4c217546dea31679" ns2:_="" ns3:_="" ns4:_="">
    <xsd:import namespace="813b63b3-5012-4bd5-934a-ee5f817737f2"/>
    <xsd:import namespace="342fca58-daca-4862-a11d-a99b0ba6b04b"/>
    <xsd:import namespace="ac608680-abeb-41e1-9853-c377b68180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b63b3-5012-4bd5-934a-ee5f817737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34820d0-bd5b-4a11-9ac8-8874aa2eb6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fca58-daca-4862-a11d-a99b0ba6b04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08680-abeb-41e1-9853-c377b681806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2ab27be-e2a2-4963-8912-711b679c3963}" ma:internalName="TaxCatchAll" ma:showField="CatchAllData" ma:web="342fca58-daca-4862-a11d-a99b0ba6b0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7FF490-6597-4921-9D17-40CA4D5C13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28CF73-0FB5-480B-A6B1-5D07F1BE71AB}">
  <ds:schemaRefs>
    <ds:schemaRef ds:uri="342fca58-daca-4862-a11d-a99b0ba6b04b"/>
    <ds:schemaRef ds:uri="813b63b3-5012-4bd5-934a-ee5f817737f2"/>
    <ds:schemaRef ds:uri="ac608680-abeb-41e1-9853-c377b68180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13C557-5328-4E88-9ADA-35C8100AFED1}">
  <ds:schemaRefs>
    <ds:schemaRef ds:uri="342fca58-daca-4862-a11d-a99b0ba6b04b"/>
    <ds:schemaRef ds:uri="813b63b3-5012-4bd5-934a-ee5f817737f2"/>
    <ds:schemaRef ds:uri="ac608680-abeb-41e1-9853-c377b68180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Kantoorthema</vt:lpstr>
      <vt:lpstr>BUITENGEWOON BUDGETTEREN</vt:lpstr>
      <vt:lpstr>1. WAARVOOR VERBRUIK JE HET MEESTE WATER?</vt:lpstr>
      <vt:lpstr>JUISTE ANTWOORD:</vt:lpstr>
      <vt:lpstr>2. MET WELKE TIP KAN JE WATER BESPAREN?</vt:lpstr>
      <vt:lpstr>JUISTE ANTWOORD:</vt:lpstr>
      <vt:lpstr>PowerPoint Presentation</vt:lpstr>
      <vt:lpstr>3. MET WELKE TIP KAN JE ELEKTRICITEIT BESPAREN?</vt:lpstr>
      <vt:lpstr>JUISTE ANTWOORD:</vt:lpstr>
      <vt:lpstr>PowerPoint Presentation</vt:lpstr>
      <vt:lpstr>In je huis is een meter die meet hoeveel elektriciteit en gas je verbruikt.  Wanneer je verhuist moet je de meterstand doorgeven.   4. VIA WELK DOCUMENT DOE JE DIT?</vt:lpstr>
      <vt:lpstr>JUISTE ANTWOORD:</vt:lpstr>
      <vt:lpstr>PowerPoint Presentation</vt:lpstr>
      <vt:lpstr>5. WELKE LAMP VERBRUIKT HET MINST?</vt:lpstr>
      <vt:lpstr>JUISTE ANTWOORD:</vt:lpstr>
      <vt:lpstr>6. Stel: je gaat alleen wonen.  HOE KIES JIJ JE ENERGIELEVERANCIER?</vt:lpstr>
      <vt:lpstr>JUISTE ANTWOORD:</vt:lpstr>
      <vt:lpstr>7. WAT IS EEN VOORSCHOTFACTUUR?</vt:lpstr>
      <vt:lpstr>JUISTE ANTWOORD:</vt:lpstr>
      <vt:lpstr>8. WELKE INSTALLATIE VERBRUIKT HET MEEST ENERGIE?</vt:lpstr>
      <vt:lpstr>JUISTE ANTWOORD:</vt:lpstr>
      <vt:lpstr>9. HOE VOORKOM JE SLUIPVERBRUIK?</vt:lpstr>
      <vt:lpstr>JUISTE ANTWOORD:</vt:lpstr>
      <vt:lpstr>PowerPoint Presentation</vt:lpstr>
      <vt:lpstr>10. WELKE TIP HOORT BIJ DE CARTOON?</vt:lpstr>
      <vt:lpstr>JUISTE ANTWOORD:</vt:lpstr>
      <vt:lpstr>10. WELKE TIP HOORT BIJ DE CARTOON?</vt:lpstr>
      <vt:lpstr>JUISTE ANTWOORD:</vt:lpstr>
      <vt:lpstr>10. WELKE TIP HOORT BIJ DE CARTOON?</vt:lpstr>
      <vt:lpstr>JUISTE ANTWOORD:</vt:lpstr>
      <vt:lpstr>10. WELKE TIP HOORT BIJ DE CARTOON?</vt:lpstr>
      <vt:lpstr>JUISTE ANTWOORD:</vt:lpstr>
      <vt:lpstr>EN DE WINNAAR IS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Lynn Devilder</dc:creator>
  <cp:revision>1</cp:revision>
  <dcterms:created xsi:type="dcterms:W3CDTF">2022-03-18T12:05:21Z</dcterms:created>
  <dcterms:modified xsi:type="dcterms:W3CDTF">2022-10-18T13:30:09Z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0x010100DE3B0D89396BF748B9B2CD89FD8F23DB</vt:lpwstr>
  </property>
  <property fmtid="{D5CDD505-2E9C-101B-9397-08002B2CF9AE}" pid="3" name="MediaServiceImageTags">
    <vt:lpwstr/>
  </property>
</Properties>
</file>